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77" d="100"/>
          <a:sy n="77" d="100"/>
        </p:scale>
        <p:origin x="24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6111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611188"/>
          </a:xfrm>
          <a:prstGeom prst="rect">
            <a:avLst/>
          </a:prstGeom>
        </p:spPr>
        <p:txBody>
          <a:bodyPr vert="horz" lIns="91440" tIns="45720" rIns="91440" bIns="45720" rtlCol="0"/>
          <a:lstStyle>
            <a:lvl1pPr algn="r">
              <a:defRPr sz="1200"/>
            </a:lvl1pPr>
          </a:lstStyle>
          <a:p>
            <a:fld id="{62112E83-1BE0-4E42-A633-750632BF291B}" type="datetimeFigureOut">
              <a:rPr lang="en-US" smtClean="0"/>
              <a:t>8/17/2026</a:t>
            </a:fld>
            <a:endParaRPr lang="en-US"/>
          </a:p>
        </p:txBody>
      </p:sp>
      <p:sp>
        <p:nvSpPr>
          <p:cNvPr id="4" name="Slide Image Placeholder 3"/>
          <p:cNvSpPr>
            <a:spLocks noGrp="1" noRot="1" noChangeAspect="1"/>
          </p:cNvSpPr>
          <p:nvPr>
            <p:ph type="sldImg" idx="2"/>
          </p:nvPr>
        </p:nvSpPr>
        <p:spPr>
          <a:xfrm>
            <a:off x="-228600" y="1524000"/>
            <a:ext cx="7315200" cy="41148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5867400"/>
            <a:ext cx="5486400" cy="48006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11580813"/>
            <a:ext cx="2971800" cy="6111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11580813"/>
            <a:ext cx="2971800" cy="611187"/>
          </a:xfrm>
          <a:prstGeom prst="rect">
            <a:avLst/>
          </a:prstGeom>
        </p:spPr>
        <p:txBody>
          <a:bodyPr vert="horz" lIns="91440" tIns="45720" rIns="91440" bIns="45720" rtlCol="0" anchor="b"/>
          <a:lstStyle>
            <a:lvl1pPr algn="r">
              <a:defRPr sz="1200"/>
            </a:lvl1pPr>
          </a:lstStyle>
          <a:p>
            <a:fld id="{3DED1E47-11ED-F74E-B918-A427381DA30F}" type="slidenum">
              <a:rPr lang="en-US" smtClean="0"/>
              <a:t>‹#›</a:t>
            </a:fld>
            <a:endParaRPr lang="en-US"/>
          </a:p>
        </p:txBody>
      </p:sp>
    </p:spTree>
    <p:extLst>
      <p:ext uri="{BB962C8B-B14F-4D97-AF65-F5344CB8AC3E}">
        <p14:creationId xmlns:p14="http://schemas.microsoft.com/office/powerpoint/2010/main" val="40611883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D2150"/>
        </a:solidFill>
        <a:effectLst/>
      </p:bgPr>
    </p:bg>
    <p:spTree>
      <p:nvGrpSpPr>
        <p:cNvPr id="1" name=""/>
        <p:cNvGrpSpPr/>
        <p:nvPr/>
      </p:nvGrpSpPr>
      <p:grpSpPr>
        <a:xfrm>
          <a:off x="0" y="0"/>
          <a:ext cx="0" cy="0"/>
          <a:chOff x="0" y="0"/>
          <a:chExt cx="0" cy="0"/>
        </a:xfrm>
      </p:grpSpPr>
      <p:sp>
        <p:nvSpPr>
          <p:cNvPr id="4" name="Text 2"/>
          <p:cNvSpPr/>
          <p:nvPr/>
        </p:nvSpPr>
        <p:spPr>
          <a:xfrm>
            <a:off x="731520" y="2148840"/>
            <a:ext cx="10698480" cy="822960"/>
          </a:xfrm>
          <a:prstGeom prst="rect">
            <a:avLst/>
          </a:prstGeom>
          <a:noFill/>
          <a:ln/>
        </p:spPr>
        <p:txBody>
          <a:bodyPr wrap="square" lIns="0" tIns="0" rIns="0" bIns="0" rtlCol="0" anchor="ctr"/>
          <a:lstStyle/>
          <a:p>
            <a:pPr marL="0" indent="0" algn="l">
              <a:buNone/>
            </a:pPr>
            <a:r>
              <a:rPr lang="en-US" sz="4000" b="1" dirty="0">
                <a:solidFill>
                  <a:srgbClr val="FFFFFF"/>
                </a:solidFill>
                <a:latin typeface="Calibri" pitchFamily="34" charset="0"/>
                <a:ea typeface="Calibri" pitchFamily="34" charset="-122"/>
                <a:cs typeface="Calibri" pitchFamily="34" charset="-120"/>
              </a:rPr>
              <a:t>DRAFT REGIONAL STRATEGY 2026–2030</a:t>
            </a:r>
            <a:endParaRPr lang="en-US" sz="4000" dirty="0"/>
          </a:p>
        </p:txBody>
      </p:sp>
      <p:sp>
        <p:nvSpPr>
          <p:cNvPr id="5" name="Text 3"/>
          <p:cNvSpPr/>
          <p:nvPr/>
        </p:nvSpPr>
        <p:spPr>
          <a:xfrm>
            <a:off x="731520" y="2971800"/>
            <a:ext cx="10698480" cy="548640"/>
          </a:xfrm>
          <a:prstGeom prst="rect">
            <a:avLst/>
          </a:prstGeom>
          <a:noFill/>
          <a:ln/>
        </p:spPr>
        <p:txBody>
          <a:bodyPr wrap="square" lIns="0" tIns="0" rIns="0" bIns="0" rtlCol="0" anchor="ctr"/>
          <a:lstStyle/>
          <a:p>
            <a:pPr marL="0" indent="0" algn="l">
              <a:buNone/>
            </a:pPr>
            <a:r>
              <a:rPr lang="en-US" sz="2200" dirty="0">
                <a:solidFill>
                  <a:srgbClr val="E8A838"/>
                </a:solidFill>
                <a:latin typeface="Calibri" pitchFamily="34" charset="0"/>
                <a:ea typeface="Calibri" pitchFamily="34" charset="-122"/>
                <a:cs typeface="Calibri" pitchFamily="34" charset="-120"/>
              </a:rPr>
              <a:t>Summary of Comments Received and Secretariat Responses</a:t>
            </a:r>
            <a:endParaRPr lang="en-US" sz="2200" dirty="0"/>
          </a:p>
        </p:txBody>
      </p:sp>
      <p:sp>
        <p:nvSpPr>
          <p:cNvPr id="6" name="Text 4"/>
          <p:cNvSpPr/>
          <p:nvPr/>
        </p:nvSpPr>
        <p:spPr>
          <a:xfrm>
            <a:off x="731520" y="4480560"/>
            <a:ext cx="10698480" cy="640080"/>
          </a:xfrm>
          <a:prstGeom prst="rect">
            <a:avLst/>
          </a:prstGeom>
          <a:noFill/>
          <a:ln/>
        </p:spPr>
        <p:txBody>
          <a:bodyPr wrap="square" lIns="0" tIns="0" rIns="0" bIns="0" rtlCol="0" anchor="ctr"/>
          <a:lstStyle/>
          <a:p>
            <a:pPr marL="0" indent="0" algn="l">
              <a:lnSpc>
                <a:spcPct val="130000"/>
              </a:lnSpc>
              <a:buNone/>
            </a:pPr>
            <a:r>
              <a:rPr lang="en-US" sz="1500" i="1" dirty="0">
                <a:solidFill>
                  <a:srgbClr val="C7D0E3"/>
                </a:solidFill>
                <a:latin typeface="Calibri" pitchFamily="34" charset="0"/>
                <a:ea typeface="Calibri" pitchFamily="34" charset="-122"/>
                <a:cs typeface="Calibri" pitchFamily="34" charset="-120"/>
              </a:rPr>
              <a:t>Prepared for the Intersessional Meeting of National and Protocol Focal Points (Virtual)</a:t>
            </a:r>
            <a:endParaRPr lang="en-US" sz="1500" dirty="0"/>
          </a:p>
          <a:p>
            <a:pPr marL="0" indent="0" algn="l">
              <a:lnSpc>
                <a:spcPct val="130000"/>
              </a:lnSpc>
              <a:buNone/>
            </a:pPr>
            <a:r>
              <a:rPr lang="en-US" sz="1500" i="1" dirty="0">
                <a:solidFill>
                  <a:srgbClr val="C7D0E3"/>
                </a:solidFill>
                <a:latin typeface="Calibri" pitchFamily="34" charset="0"/>
                <a:ea typeface="Calibri" pitchFamily="34" charset="-122"/>
                <a:cs typeface="Calibri" pitchFamily="34" charset="-120"/>
              </a:rPr>
              <a:t>18–19 August 2026</a:t>
            </a:r>
            <a:endParaRPr lang="en-US" sz="1500" dirty="0"/>
          </a:p>
        </p:txBody>
      </p:sp>
      <p:sp>
        <p:nvSpPr>
          <p:cNvPr id="7" name="Text 5"/>
          <p:cNvSpPr/>
          <p:nvPr/>
        </p:nvSpPr>
        <p:spPr>
          <a:xfrm>
            <a:off x="731520" y="6172200"/>
            <a:ext cx="7315200" cy="320040"/>
          </a:xfrm>
          <a:prstGeom prst="rect">
            <a:avLst/>
          </a:prstGeom>
          <a:noFill/>
          <a:ln/>
        </p:spPr>
        <p:txBody>
          <a:bodyPr wrap="square" lIns="0" tIns="0" rIns="0" bIns="0" rtlCol="0" anchor="ctr"/>
          <a:lstStyle/>
          <a:p>
            <a:pPr marL="0" indent="0" algn="l">
              <a:buNone/>
            </a:pPr>
            <a:r>
              <a:rPr lang="en-US" sz="1200" dirty="0">
                <a:solidFill>
                  <a:srgbClr val="8B96AE"/>
                </a:solidFill>
                <a:latin typeface="Calibri" pitchFamily="34" charset="0"/>
                <a:ea typeface="Calibri" pitchFamily="34" charset="-122"/>
                <a:cs typeface="Calibri" pitchFamily="34" charset="-120"/>
              </a:rPr>
              <a:t>Cartagena Convention Secretariat</a:t>
            </a:r>
            <a:endParaRPr lang="en-US" sz="1200" dirty="0"/>
          </a:p>
        </p:txBody>
      </p:sp>
      <p:pic>
        <p:nvPicPr>
          <p:cNvPr id="9" name="Picture 8">
            <a:extLst>
              <a:ext uri="{FF2B5EF4-FFF2-40B4-BE49-F238E27FC236}">
                <a16:creationId xmlns:a16="http://schemas.microsoft.com/office/drawing/2014/main" id="{C27E952D-20D6-8E06-D25C-690DACDAB1DE}"/>
              </a:ext>
            </a:extLst>
          </p:cNvPr>
          <p:cNvPicPr>
            <a:picLocks noChangeAspect="1"/>
          </p:cNvPicPr>
          <p:nvPr/>
        </p:nvPicPr>
        <p:blipFill>
          <a:blip r:embed="rId3"/>
          <a:stretch>
            <a:fillRect/>
          </a:stretch>
        </p:blipFill>
        <p:spPr>
          <a:xfrm>
            <a:off x="8135745" y="-844209"/>
            <a:ext cx="4302111" cy="2419938"/>
          </a:xfrm>
          <a:prstGeom prst="rect">
            <a:avLst/>
          </a:prstGeom>
        </p:spPr>
      </p:pic>
      <p:pic>
        <p:nvPicPr>
          <p:cNvPr id="11" name="Picture 10">
            <a:extLst>
              <a:ext uri="{FF2B5EF4-FFF2-40B4-BE49-F238E27FC236}">
                <a16:creationId xmlns:a16="http://schemas.microsoft.com/office/drawing/2014/main" id="{7B60D57D-72F7-8F38-BE28-CAD3A53328B5}"/>
              </a:ext>
            </a:extLst>
          </p:cNvPr>
          <p:cNvPicPr>
            <a:picLocks noChangeAspect="1"/>
          </p:cNvPicPr>
          <p:nvPr/>
        </p:nvPicPr>
        <p:blipFill>
          <a:blip r:embed="rId4"/>
          <a:stretch>
            <a:fillRect/>
          </a:stretch>
        </p:blipFill>
        <p:spPr>
          <a:xfrm>
            <a:off x="9722253" y="-11040"/>
            <a:ext cx="684370" cy="68437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4" name="Text 2"/>
          <p:cNvSpPr/>
          <p:nvPr/>
        </p:nvSpPr>
        <p:spPr>
          <a:xfrm>
            <a:off x="457200" y="6510528"/>
            <a:ext cx="7772400" cy="274320"/>
          </a:xfrm>
          <a:prstGeom prst="rect">
            <a:avLst/>
          </a:prstGeom>
          <a:noFill/>
          <a:ln/>
        </p:spPr>
        <p:txBody>
          <a:bodyPr wrap="square" lIns="0" tIns="0" rIns="0" bIns="0" rtlCol="0" anchor="ctr"/>
          <a:lstStyle/>
          <a:p>
            <a:pPr marL="0" indent="0" algn="l">
              <a:buNone/>
            </a:pPr>
            <a:r>
              <a:rPr lang="en-US" sz="1000" dirty="0">
                <a:solidFill>
                  <a:srgbClr val="3F4756"/>
                </a:solidFill>
                <a:latin typeface="Calibri" pitchFamily="34" charset="0"/>
                <a:ea typeface="Calibri" pitchFamily="34" charset="-122"/>
                <a:cs typeface="Calibri" pitchFamily="34" charset="-120"/>
              </a:rPr>
              <a:t>UNEP-CEP  |  Cartagena Convention Secretariat</a:t>
            </a:r>
            <a:endParaRPr lang="en-US" sz="1000" dirty="0"/>
          </a:p>
        </p:txBody>
      </p:sp>
      <p:sp>
        <p:nvSpPr>
          <p:cNvPr id="5" name="Text 3"/>
          <p:cNvSpPr/>
          <p:nvPr/>
        </p:nvSpPr>
        <p:spPr>
          <a:xfrm>
            <a:off x="11521440" y="6510528"/>
            <a:ext cx="365760" cy="274320"/>
          </a:xfrm>
          <a:prstGeom prst="rect">
            <a:avLst/>
          </a:prstGeom>
          <a:noFill/>
          <a:ln/>
        </p:spPr>
        <p:txBody>
          <a:bodyPr wrap="square" lIns="0" tIns="0" rIns="0" bIns="0" rtlCol="0" anchor="ctr"/>
          <a:lstStyle/>
          <a:p>
            <a:pPr marL="0" indent="0" algn="r">
              <a:buNone/>
            </a:pPr>
            <a:r>
              <a:rPr lang="en-US" sz="1000" dirty="0">
                <a:solidFill>
                  <a:srgbClr val="3F4756"/>
                </a:solidFill>
                <a:latin typeface="Calibri" pitchFamily="34" charset="0"/>
                <a:ea typeface="Calibri" pitchFamily="34" charset="-122"/>
                <a:cs typeface="Calibri" pitchFamily="34" charset="-120"/>
              </a:rPr>
              <a:t>10</a:t>
            </a:r>
            <a:endParaRPr lang="en-US" sz="1000" dirty="0"/>
          </a:p>
        </p:txBody>
      </p:sp>
      <p:sp>
        <p:nvSpPr>
          <p:cNvPr id="6" name="Text 4"/>
          <p:cNvSpPr/>
          <p:nvPr/>
        </p:nvSpPr>
        <p:spPr>
          <a:xfrm>
            <a:off x="457200" y="201168"/>
            <a:ext cx="9144000" cy="274320"/>
          </a:xfrm>
          <a:prstGeom prst="rect">
            <a:avLst/>
          </a:prstGeom>
          <a:noFill/>
          <a:ln/>
        </p:spPr>
        <p:txBody>
          <a:bodyPr wrap="square" lIns="0" tIns="0" rIns="0" bIns="0" rtlCol="0" anchor="ctr"/>
          <a:lstStyle/>
          <a:p>
            <a:pPr marL="0" indent="0" algn="l">
              <a:buNone/>
            </a:pPr>
            <a:r>
              <a:rPr lang="en-US" sz="1200" b="1" kern="0" spc="100" dirty="0">
                <a:solidFill>
                  <a:srgbClr val="008C8C"/>
                </a:solidFill>
                <a:latin typeface="Calibri" pitchFamily="34" charset="0"/>
                <a:ea typeface="Calibri" pitchFamily="34" charset="-122"/>
                <a:cs typeface="Calibri" pitchFamily="34" charset="-120"/>
              </a:rPr>
              <a:t>ITEM 2 — INDICATOR DESIGN (STRATEGIC OBJECTIVE 1)</a:t>
            </a:r>
            <a:endParaRPr lang="en-US" sz="1200" dirty="0"/>
          </a:p>
        </p:txBody>
      </p:sp>
      <p:sp>
        <p:nvSpPr>
          <p:cNvPr id="7" name="Text 5"/>
          <p:cNvSpPr/>
          <p:nvPr/>
        </p:nvSpPr>
        <p:spPr>
          <a:xfrm>
            <a:off x="457200" y="502920"/>
            <a:ext cx="10972800" cy="640080"/>
          </a:xfrm>
          <a:prstGeom prst="rect">
            <a:avLst/>
          </a:prstGeom>
          <a:noFill/>
          <a:ln/>
        </p:spPr>
        <p:txBody>
          <a:bodyPr wrap="square" lIns="0" tIns="0" rIns="0" bIns="0" rtlCol="0" anchor="ctr"/>
          <a:lstStyle/>
          <a:p>
            <a:pPr marL="0" indent="0" algn="l">
              <a:buNone/>
            </a:pPr>
            <a:r>
              <a:rPr lang="en-US" sz="3600" b="1" dirty="0">
                <a:solidFill>
                  <a:srgbClr val="0D2150"/>
                </a:solidFill>
                <a:latin typeface="Calibri" pitchFamily="34" charset="0"/>
                <a:ea typeface="Calibri" pitchFamily="34" charset="-122"/>
                <a:cs typeface="Calibri" pitchFamily="34" charset="-120"/>
              </a:rPr>
              <a:t>A prevention indicator for marine litter</a:t>
            </a:r>
            <a:endParaRPr lang="en-US" sz="3600" dirty="0"/>
          </a:p>
        </p:txBody>
      </p:sp>
      <p:sp>
        <p:nvSpPr>
          <p:cNvPr id="8" name="Text 6"/>
          <p:cNvSpPr/>
          <p:nvPr/>
        </p:nvSpPr>
        <p:spPr>
          <a:xfrm>
            <a:off x="548640" y="1508760"/>
            <a:ext cx="3657600" cy="320040"/>
          </a:xfrm>
          <a:prstGeom prst="rect">
            <a:avLst/>
          </a:prstGeom>
          <a:noFill/>
          <a:ln/>
        </p:spPr>
        <p:txBody>
          <a:bodyPr wrap="square" lIns="0" tIns="0" rIns="0" bIns="0" rtlCol="0" anchor="ctr"/>
          <a:lstStyle/>
          <a:p>
            <a:pPr marL="0" indent="0">
              <a:buNone/>
            </a:pPr>
            <a:r>
              <a:rPr lang="en-US" sz="2800" b="1" dirty="0">
                <a:solidFill>
                  <a:srgbClr val="3F4756"/>
                </a:solidFill>
                <a:latin typeface="Calibri" pitchFamily="34" charset="0"/>
                <a:ea typeface="Calibri" pitchFamily="34" charset="-122"/>
                <a:cs typeface="Calibri" pitchFamily="34" charset="-120"/>
              </a:rPr>
              <a:t>Comment received</a:t>
            </a:r>
            <a:endParaRPr lang="en-US" sz="2800" dirty="0"/>
          </a:p>
        </p:txBody>
      </p:sp>
      <p:sp>
        <p:nvSpPr>
          <p:cNvPr id="9" name="Shape 7"/>
          <p:cNvSpPr/>
          <p:nvPr/>
        </p:nvSpPr>
        <p:spPr>
          <a:xfrm>
            <a:off x="548640" y="1828800"/>
            <a:ext cx="10972800" cy="1188720"/>
          </a:xfrm>
          <a:prstGeom prst="roundRect">
            <a:avLst>
              <a:gd name="adj" fmla="val 6154"/>
            </a:avLst>
          </a:prstGeom>
          <a:solidFill>
            <a:srgbClr val="F4F6F9"/>
          </a:solidFill>
          <a:ln w="9525">
            <a:solidFill>
              <a:srgbClr val="D5DCE8"/>
            </a:solidFill>
            <a:prstDash val="solid"/>
          </a:ln>
        </p:spPr>
        <p:txBody>
          <a:bodyPr/>
          <a:lstStyle/>
          <a:p>
            <a:endParaRPr lang="en-JM"/>
          </a:p>
        </p:txBody>
      </p:sp>
      <p:sp>
        <p:nvSpPr>
          <p:cNvPr id="10" name="Text 8"/>
          <p:cNvSpPr/>
          <p:nvPr/>
        </p:nvSpPr>
        <p:spPr>
          <a:xfrm>
            <a:off x="822960" y="1965960"/>
            <a:ext cx="10424160" cy="914400"/>
          </a:xfrm>
          <a:prstGeom prst="rect">
            <a:avLst/>
          </a:prstGeom>
          <a:noFill/>
          <a:ln/>
        </p:spPr>
        <p:txBody>
          <a:bodyPr wrap="square" lIns="0" tIns="0" rIns="0" bIns="0" rtlCol="0" anchor="ctr"/>
          <a:lstStyle/>
          <a:p>
            <a:pPr marL="0" indent="0">
              <a:lnSpc>
                <a:spcPct val="115000"/>
              </a:lnSpc>
              <a:buNone/>
            </a:pPr>
            <a:r>
              <a:rPr lang="en-US" sz="2400" i="1" dirty="0">
                <a:solidFill>
                  <a:srgbClr val="1A1A1A"/>
                </a:solidFill>
                <a:latin typeface="Calibri" pitchFamily="34" charset="0"/>
                <a:ea typeface="Calibri" pitchFamily="34" charset="-122"/>
                <a:cs typeface="Calibri" pitchFamily="34" charset="-120"/>
              </a:rPr>
              <a:t>Current indicators track collection and recovery of marine litter, but not prevention — e.g. a reduction in bulky waste found during initiatives.</a:t>
            </a:r>
            <a:endParaRPr lang="en-US" sz="2400" dirty="0"/>
          </a:p>
        </p:txBody>
      </p:sp>
      <p:sp>
        <p:nvSpPr>
          <p:cNvPr id="11" name="Text 9"/>
          <p:cNvSpPr/>
          <p:nvPr/>
        </p:nvSpPr>
        <p:spPr>
          <a:xfrm>
            <a:off x="548640" y="3246120"/>
            <a:ext cx="3657600" cy="320040"/>
          </a:xfrm>
          <a:prstGeom prst="rect">
            <a:avLst/>
          </a:prstGeom>
          <a:noFill/>
          <a:ln/>
        </p:spPr>
        <p:txBody>
          <a:bodyPr wrap="square" lIns="0" tIns="0" rIns="0" bIns="0" rtlCol="0" anchor="ctr"/>
          <a:lstStyle/>
          <a:p>
            <a:pPr marL="0" indent="0">
              <a:buNone/>
            </a:pPr>
            <a:r>
              <a:rPr lang="en-US" sz="2800" b="1" dirty="0">
                <a:solidFill>
                  <a:srgbClr val="008C8C"/>
                </a:solidFill>
                <a:latin typeface="Calibri" pitchFamily="34" charset="0"/>
                <a:ea typeface="Calibri" pitchFamily="34" charset="-122"/>
                <a:cs typeface="Calibri" pitchFamily="34" charset="-120"/>
              </a:rPr>
              <a:t>Secretariat reflection</a:t>
            </a:r>
            <a:endParaRPr lang="en-US" sz="2800" dirty="0"/>
          </a:p>
        </p:txBody>
      </p:sp>
      <p:sp>
        <p:nvSpPr>
          <p:cNvPr id="12" name="Text 10"/>
          <p:cNvSpPr/>
          <p:nvPr/>
        </p:nvSpPr>
        <p:spPr>
          <a:xfrm>
            <a:off x="548640" y="3632664"/>
            <a:ext cx="10972800" cy="1371600"/>
          </a:xfrm>
          <a:prstGeom prst="rect">
            <a:avLst/>
          </a:prstGeom>
          <a:noFill/>
          <a:ln/>
        </p:spPr>
        <p:txBody>
          <a:bodyPr wrap="square" lIns="0" tIns="0" rIns="0" bIns="0" rtlCol="0" anchor="ctr"/>
          <a:lstStyle/>
          <a:p>
            <a:pPr marL="0" indent="0">
              <a:lnSpc>
                <a:spcPct val="115000"/>
              </a:lnSpc>
              <a:buNone/>
            </a:pPr>
            <a:r>
              <a:rPr lang="en-US" sz="2000" dirty="0">
                <a:solidFill>
                  <a:srgbClr val="1A1A1A"/>
                </a:solidFill>
                <a:latin typeface="Calibri" pitchFamily="34" charset="0"/>
                <a:ea typeface="Calibri" pitchFamily="34" charset="-122"/>
                <a:cs typeface="Calibri" pitchFamily="34" charset="-120"/>
              </a:rPr>
              <a:t>The indicator framework deliberately favoured qualitative, process-type measures, since quantitative tracking depends on country-level monitoring the Secretariat does not control. The Secretariat is prepared to propose a quantitative prevention indicator, but this commits Parties to a specific monitoring burden that should be agreed, not assumed.</a:t>
            </a:r>
            <a:endParaRPr lang="en-US" sz="2000" dirty="0"/>
          </a:p>
        </p:txBody>
      </p:sp>
      <p:sp>
        <p:nvSpPr>
          <p:cNvPr id="13" name="Shape 11"/>
          <p:cNvSpPr/>
          <p:nvPr/>
        </p:nvSpPr>
        <p:spPr>
          <a:xfrm>
            <a:off x="548640" y="5166360"/>
            <a:ext cx="10972800" cy="594360"/>
          </a:xfrm>
          <a:prstGeom prst="roundRect">
            <a:avLst>
              <a:gd name="adj" fmla="val 12308"/>
            </a:avLst>
          </a:prstGeom>
          <a:solidFill>
            <a:srgbClr val="E8A838"/>
          </a:solidFill>
          <a:ln/>
        </p:spPr>
        <p:txBody>
          <a:bodyPr/>
          <a:lstStyle/>
          <a:p>
            <a:endParaRPr lang="en-JM"/>
          </a:p>
        </p:txBody>
      </p:sp>
      <p:sp>
        <p:nvSpPr>
          <p:cNvPr id="14" name="Text 12"/>
          <p:cNvSpPr/>
          <p:nvPr/>
        </p:nvSpPr>
        <p:spPr>
          <a:xfrm>
            <a:off x="548640" y="5166360"/>
            <a:ext cx="10972800" cy="594360"/>
          </a:xfrm>
          <a:prstGeom prst="rect">
            <a:avLst/>
          </a:prstGeom>
          <a:noFill/>
          <a:ln/>
        </p:spPr>
        <p:txBody>
          <a:bodyPr wrap="square" lIns="0" tIns="0" rIns="0" bIns="0" rtlCol="0" anchor="ctr"/>
          <a:lstStyle/>
          <a:p>
            <a:pPr marL="0" indent="0" algn="ctr">
              <a:buNone/>
            </a:pPr>
            <a:r>
              <a:rPr lang="en-US" sz="1500" b="1" dirty="0">
                <a:solidFill>
                  <a:srgbClr val="0D2150"/>
                </a:solidFill>
                <a:latin typeface="Calibri" pitchFamily="34" charset="0"/>
                <a:ea typeface="Calibri" pitchFamily="34" charset="-122"/>
                <a:cs typeface="Calibri" pitchFamily="34" charset="-120"/>
              </a:rPr>
              <a:t>Recommended for discussion at the Intersessional meeting</a:t>
            </a:r>
            <a:endParaRPr lang="en-US" sz="1500" dirty="0"/>
          </a:p>
        </p:txBody>
      </p:sp>
      <p:pic>
        <p:nvPicPr>
          <p:cNvPr id="16" name="Picture 15">
            <a:extLst>
              <a:ext uri="{FF2B5EF4-FFF2-40B4-BE49-F238E27FC236}">
                <a16:creationId xmlns:a16="http://schemas.microsoft.com/office/drawing/2014/main" id="{84FBFD45-946D-465F-D4E7-9DCAA39DF0BB}"/>
              </a:ext>
            </a:extLst>
          </p:cNvPr>
          <p:cNvPicPr>
            <a:picLocks noChangeAspect="1"/>
          </p:cNvPicPr>
          <p:nvPr/>
        </p:nvPicPr>
        <p:blipFill>
          <a:blip r:embed="rId3"/>
          <a:stretch>
            <a:fillRect/>
          </a:stretch>
        </p:blipFill>
        <p:spPr>
          <a:xfrm>
            <a:off x="10266218" y="24418"/>
            <a:ext cx="1701338" cy="957003"/>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4" name="Text 2"/>
          <p:cNvSpPr/>
          <p:nvPr/>
        </p:nvSpPr>
        <p:spPr>
          <a:xfrm>
            <a:off x="457200" y="6510528"/>
            <a:ext cx="7772400" cy="274320"/>
          </a:xfrm>
          <a:prstGeom prst="rect">
            <a:avLst/>
          </a:prstGeom>
          <a:noFill/>
          <a:ln/>
        </p:spPr>
        <p:txBody>
          <a:bodyPr wrap="square" lIns="0" tIns="0" rIns="0" bIns="0" rtlCol="0" anchor="ctr"/>
          <a:lstStyle/>
          <a:p>
            <a:pPr marL="0" indent="0" algn="l">
              <a:buNone/>
            </a:pPr>
            <a:r>
              <a:rPr lang="en-US" sz="1000" dirty="0">
                <a:solidFill>
                  <a:srgbClr val="3F4756"/>
                </a:solidFill>
                <a:latin typeface="Calibri" pitchFamily="34" charset="0"/>
                <a:ea typeface="Calibri" pitchFamily="34" charset="-122"/>
                <a:cs typeface="Calibri" pitchFamily="34" charset="-120"/>
              </a:rPr>
              <a:t>UNEP-CEP  |  Cartagena Convention Secretariat</a:t>
            </a:r>
            <a:endParaRPr lang="en-US" sz="1000" dirty="0"/>
          </a:p>
        </p:txBody>
      </p:sp>
      <p:sp>
        <p:nvSpPr>
          <p:cNvPr id="5" name="Text 3"/>
          <p:cNvSpPr/>
          <p:nvPr/>
        </p:nvSpPr>
        <p:spPr>
          <a:xfrm>
            <a:off x="11521440" y="6510528"/>
            <a:ext cx="365760" cy="274320"/>
          </a:xfrm>
          <a:prstGeom prst="rect">
            <a:avLst/>
          </a:prstGeom>
          <a:noFill/>
          <a:ln/>
        </p:spPr>
        <p:txBody>
          <a:bodyPr wrap="square" lIns="0" tIns="0" rIns="0" bIns="0" rtlCol="0" anchor="ctr"/>
          <a:lstStyle/>
          <a:p>
            <a:pPr marL="0" indent="0" algn="r">
              <a:buNone/>
            </a:pPr>
            <a:r>
              <a:rPr lang="en-US" sz="1000" dirty="0">
                <a:solidFill>
                  <a:srgbClr val="3F4756"/>
                </a:solidFill>
                <a:latin typeface="Calibri" pitchFamily="34" charset="0"/>
                <a:ea typeface="Calibri" pitchFamily="34" charset="-122"/>
                <a:cs typeface="Calibri" pitchFamily="34" charset="-120"/>
              </a:rPr>
              <a:t>11</a:t>
            </a:r>
            <a:endParaRPr lang="en-US" sz="1000" dirty="0"/>
          </a:p>
        </p:txBody>
      </p:sp>
      <p:sp>
        <p:nvSpPr>
          <p:cNvPr id="6" name="Text 4"/>
          <p:cNvSpPr/>
          <p:nvPr/>
        </p:nvSpPr>
        <p:spPr>
          <a:xfrm>
            <a:off x="457200" y="201168"/>
            <a:ext cx="9144000" cy="274320"/>
          </a:xfrm>
          <a:prstGeom prst="rect">
            <a:avLst/>
          </a:prstGeom>
          <a:noFill/>
          <a:ln/>
        </p:spPr>
        <p:txBody>
          <a:bodyPr wrap="square" lIns="0" tIns="0" rIns="0" bIns="0" rtlCol="0" anchor="ctr"/>
          <a:lstStyle/>
          <a:p>
            <a:pPr marL="0" indent="0" algn="l">
              <a:buNone/>
            </a:pPr>
            <a:r>
              <a:rPr lang="en-US" sz="1200" b="1" kern="0" spc="100" dirty="0">
                <a:solidFill>
                  <a:srgbClr val="008C8C"/>
                </a:solidFill>
                <a:latin typeface="Calibri" pitchFamily="34" charset="0"/>
                <a:ea typeface="Calibri" pitchFamily="34" charset="-122"/>
                <a:cs typeface="Calibri" pitchFamily="34" charset="-120"/>
              </a:rPr>
              <a:t>ITEM 3 — INDICATOR WORDING (STRATEGIC OBJECTIVE 2)</a:t>
            </a:r>
            <a:endParaRPr lang="en-US" sz="1200" dirty="0"/>
          </a:p>
        </p:txBody>
      </p:sp>
      <p:sp>
        <p:nvSpPr>
          <p:cNvPr id="7" name="Text 5"/>
          <p:cNvSpPr/>
          <p:nvPr/>
        </p:nvSpPr>
        <p:spPr>
          <a:xfrm>
            <a:off x="457200" y="502920"/>
            <a:ext cx="10972800" cy="640080"/>
          </a:xfrm>
          <a:prstGeom prst="rect">
            <a:avLst/>
          </a:prstGeom>
          <a:noFill/>
          <a:ln/>
        </p:spPr>
        <p:txBody>
          <a:bodyPr wrap="square" lIns="0" tIns="0" rIns="0" bIns="0" rtlCol="0" anchor="ctr"/>
          <a:lstStyle/>
          <a:p>
            <a:pPr marL="0" indent="0" algn="l">
              <a:buNone/>
            </a:pPr>
            <a:r>
              <a:rPr lang="en-US" sz="3600" b="1" dirty="0">
                <a:solidFill>
                  <a:srgbClr val="0D2150"/>
                </a:solidFill>
                <a:latin typeface="Calibri" pitchFamily="34" charset="0"/>
                <a:ea typeface="Calibri" pitchFamily="34" charset="-122"/>
                <a:cs typeface="Calibri" pitchFamily="34" charset="-120"/>
              </a:rPr>
              <a:t>Priority species indicator wording</a:t>
            </a:r>
            <a:endParaRPr lang="en-US" sz="3600" dirty="0"/>
          </a:p>
        </p:txBody>
      </p:sp>
      <p:sp>
        <p:nvSpPr>
          <p:cNvPr id="8" name="Text 6"/>
          <p:cNvSpPr/>
          <p:nvPr/>
        </p:nvSpPr>
        <p:spPr>
          <a:xfrm>
            <a:off x="548640" y="1379911"/>
            <a:ext cx="3657600" cy="320040"/>
          </a:xfrm>
          <a:prstGeom prst="rect">
            <a:avLst/>
          </a:prstGeom>
          <a:noFill/>
          <a:ln/>
        </p:spPr>
        <p:txBody>
          <a:bodyPr wrap="square" lIns="0" tIns="0" rIns="0" bIns="0" rtlCol="0" anchor="ctr"/>
          <a:lstStyle/>
          <a:p>
            <a:pPr marL="0" indent="0">
              <a:buNone/>
            </a:pPr>
            <a:r>
              <a:rPr lang="en-US" sz="3200" b="1" dirty="0">
                <a:solidFill>
                  <a:srgbClr val="3F4756"/>
                </a:solidFill>
                <a:latin typeface="Calibri" pitchFamily="34" charset="0"/>
                <a:ea typeface="Calibri" pitchFamily="34" charset="-122"/>
                <a:cs typeface="Calibri" pitchFamily="34" charset="-120"/>
              </a:rPr>
              <a:t>Comment received</a:t>
            </a:r>
            <a:endParaRPr lang="en-US" sz="3200" dirty="0"/>
          </a:p>
        </p:txBody>
      </p:sp>
      <p:sp>
        <p:nvSpPr>
          <p:cNvPr id="9" name="Shape 7"/>
          <p:cNvSpPr/>
          <p:nvPr/>
        </p:nvSpPr>
        <p:spPr>
          <a:xfrm>
            <a:off x="548640" y="1874520"/>
            <a:ext cx="10972800" cy="1554480"/>
          </a:xfrm>
          <a:prstGeom prst="roundRect">
            <a:avLst>
              <a:gd name="adj" fmla="val 4706"/>
            </a:avLst>
          </a:prstGeom>
          <a:solidFill>
            <a:srgbClr val="F4F6F9"/>
          </a:solidFill>
          <a:ln w="9525">
            <a:solidFill>
              <a:srgbClr val="D5DCE8"/>
            </a:solidFill>
            <a:prstDash val="solid"/>
          </a:ln>
        </p:spPr>
        <p:txBody>
          <a:bodyPr/>
          <a:lstStyle/>
          <a:p>
            <a:endParaRPr lang="en-JM"/>
          </a:p>
        </p:txBody>
      </p:sp>
      <p:sp>
        <p:nvSpPr>
          <p:cNvPr id="10" name="Text 8"/>
          <p:cNvSpPr/>
          <p:nvPr/>
        </p:nvSpPr>
        <p:spPr>
          <a:xfrm>
            <a:off x="822960" y="2057400"/>
            <a:ext cx="10424160" cy="1234440"/>
          </a:xfrm>
          <a:prstGeom prst="rect">
            <a:avLst/>
          </a:prstGeom>
          <a:noFill/>
          <a:ln/>
        </p:spPr>
        <p:txBody>
          <a:bodyPr wrap="square" lIns="0" tIns="0" rIns="0" bIns="0" rtlCol="0" anchor="ctr"/>
          <a:lstStyle/>
          <a:p>
            <a:pPr marL="0" indent="0">
              <a:lnSpc>
                <a:spcPct val="118000"/>
              </a:lnSpc>
              <a:buNone/>
            </a:pPr>
            <a:r>
              <a:rPr lang="en-US" sz="2800" i="1" dirty="0">
                <a:solidFill>
                  <a:srgbClr val="1A1A1A"/>
                </a:solidFill>
                <a:latin typeface="Calibri" pitchFamily="34" charset="0"/>
                <a:ea typeface="Calibri" pitchFamily="34" charset="-122"/>
                <a:cs typeface="Calibri" pitchFamily="34" charset="-120"/>
              </a:rPr>
              <a:t>Proposed reframing to a true outcome measure — e.g. “favourable trend in the status of priority species populations” rather than a count-based measure.</a:t>
            </a:r>
            <a:endParaRPr lang="en-US" sz="2800" dirty="0"/>
          </a:p>
        </p:txBody>
      </p:sp>
      <p:sp>
        <p:nvSpPr>
          <p:cNvPr id="11" name="Text 9"/>
          <p:cNvSpPr/>
          <p:nvPr/>
        </p:nvSpPr>
        <p:spPr>
          <a:xfrm>
            <a:off x="548640" y="4077394"/>
            <a:ext cx="3657600" cy="320040"/>
          </a:xfrm>
          <a:prstGeom prst="rect">
            <a:avLst/>
          </a:prstGeom>
          <a:noFill/>
          <a:ln/>
        </p:spPr>
        <p:txBody>
          <a:bodyPr wrap="square" lIns="0" tIns="0" rIns="0" bIns="0" rtlCol="0" anchor="ctr"/>
          <a:lstStyle/>
          <a:p>
            <a:pPr marL="0" indent="0">
              <a:buNone/>
            </a:pPr>
            <a:r>
              <a:rPr lang="en-US" sz="2800" b="1" dirty="0">
                <a:solidFill>
                  <a:srgbClr val="008C8C"/>
                </a:solidFill>
                <a:latin typeface="Calibri" pitchFamily="34" charset="0"/>
                <a:ea typeface="Calibri" pitchFamily="34" charset="-122"/>
                <a:cs typeface="Calibri" pitchFamily="34" charset="-120"/>
              </a:rPr>
              <a:t>Secretariat reflection</a:t>
            </a:r>
            <a:endParaRPr lang="en-US" sz="2800" dirty="0"/>
          </a:p>
        </p:txBody>
      </p:sp>
      <p:sp>
        <p:nvSpPr>
          <p:cNvPr id="12" name="Text 10"/>
          <p:cNvSpPr/>
          <p:nvPr/>
        </p:nvSpPr>
        <p:spPr>
          <a:xfrm>
            <a:off x="548640" y="4397434"/>
            <a:ext cx="10972800" cy="822960"/>
          </a:xfrm>
          <a:prstGeom prst="rect">
            <a:avLst/>
          </a:prstGeom>
          <a:noFill/>
          <a:ln/>
        </p:spPr>
        <p:txBody>
          <a:bodyPr wrap="square" lIns="0" tIns="0" rIns="0" bIns="0" rtlCol="0" anchor="ctr"/>
          <a:lstStyle/>
          <a:p>
            <a:pPr marL="0" indent="0">
              <a:lnSpc>
                <a:spcPct val="118000"/>
              </a:lnSpc>
              <a:buNone/>
            </a:pPr>
            <a:r>
              <a:rPr lang="en-US" sz="2800" dirty="0">
                <a:solidFill>
                  <a:srgbClr val="1A1A1A"/>
                </a:solidFill>
                <a:latin typeface="Calibri" pitchFamily="34" charset="0"/>
                <a:ea typeface="Calibri" pitchFamily="34" charset="-122"/>
                <a:cs typeface="Calibri" pitchFamily="34" charset="-120"/>
              </a:rPr>
              <a:t>Secretariat has proposed an additional indicator for confirmation by Parties</a:t>
            </a:r>
            <a:r>
              <a:rPr lang="en-US" sz="1750" dirty="0">
                <a:solidFill>
                  <a:srgbClr val="1A1A1A"/>
                </a:solidFill>
                <a:latin typeface="Calibri" pitchFamily="34" charset="0"/>
                <a:ea typeface="Calibri" pitchFamily="34" charset="-122"/>
                <a:cs typeface="Calibri" pitchFamily="34" charset="-120"/>
              </a:rPr>
              <a:t>.</a:t>
            </a:r>
            <a:endParaRPr lang="en-US" sz="1750" dirty="0"/>
          </a:p>
        </p:txBody>
      </p:sp>
      <p:sp>
        <p:nvSpPr>
          <p:cNvPr id="13" name="Shape 11"/>
          <p:cNvSpPr/>
          <p:nvPr/>
        </p:nvSpPr>
        <p:spPr>
          <a:xfrm>
            <a:off x="548640" y="5806440"/>
            <a:ext cx="10972800" cy="548640"/>
          </a:xfrm>
          <a:prstGeom prst="roundRect">
            <a:avLst>
              <a:gd name="adj" fmla="val 13333"/>
            </a:avLst>
          </a:prstGeom>
          <a:solidFill>
            <a:srgbClr val="E8A838"/>
          </a:solidFill>
          <a:ln/>
        </p:spPr>
        <p:txBody>
          <a:bodyPr/>
          <a:lstStyle/>
          <a:p>
            <a:endParaRPr lang="en-JM"/>
          </a:p>
        </p:txBody>
      </p:sp>
      <p:sp>
        <p:nvSpPr>
          <p:cNvPr id="14" name="Text 12"/>
          <p:cNvSpPr/>
          <p:nvPr/>
        </p:nvSpPr>
        <p:spPr>
          <a:xfrm>
            <a:off x="548640" y="5806440"/>
            <a:ext cx="10972800" cy="548640"/>
          </a:xfrm>
          <a:prstGeom prst="rect">
            <a:avLst/>
          </a:prstGeom>
          <a:noFill/>
          <a:ln/>
        </p:spPr>
        <p:txBody>
          <a:bodyPr wrap="square" lIns="0" tIns="0" rIns="0" bIns="0" rtlCol="0" anchor="ctr"/>
          <a:lstStyle/>
          <a:p>
            <a:pPr marL="0" indent="0" algn="ctr">
              <a:buNone/>
            </a:pPr>
            <a:r>
              <a:rPr lang="en-US" sz="1450" b="1" dirty="0">
                <a:solidFill>
                  <a:srgbClr val="0D2150"/>
                </a:solidFill>
                <a:latin typeface="Calibri" pitchFamily="34" charset="0"/>
                <a:ea typeface="Calibri" pitchFamily="34" charset="-122"/>
                <a:cs typeface="Calibri" pitchFamily="34" charset="-120"/>
              </a:rPr>
              <a:t>Recommended for discussion at the Intersessional meeting</a:t>
            </a:r>
            <a:endParaRPr lang="en-US" sz="1450" dirty="0"/>
          </a:p>
        </p:txBody>
      </p:sp>
      <p:pic>
        <p:nvPicPr>
          <p:cNvPr id="16" name="Picture 15">
            <a:extLst>
              <a:ext uri="{FF2B5EF4-FFF2-40B4-BE49-F238E27FC236}">
                <a16:creationId xmlns:a16="http://schemas.microsoft.com/office/drawing/2014/main" id="{667EAC11-D6FC-AC88-33D1-4F21E6B1366E}"/>
              </a:ext>
            </a:extLst>
          </p:cNvPr>
          <p:cNvPicPr>
            <a:picLocks noChangeAspect="1"/>
          </p:cNvPicPr>
          <p:nvPr/>
        </p:nvPicPr>
        <p:blipFill>
          <a:blip r:embed="rId3"/>
          <a:stretch>
            <a:fillRect/>
          </a:stretch>
        </p:blipFill>
        <p:spPr>
          <a:xfrm>
            <a:off x="10266218" y="24418"/>
            <a:ext cx="1701338" cy="957003"/>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4" name="Text 2"/>
          <p:cNvSpPr/>
          <p:nvPr/>
        </p:nvSpPr>
        <p:spPr>
          <a:xfrm>
            <a:off x="457200" y="6510528"/>
            <a:ext cx="7772400" cy="274320"/>
          </a:xfrm>
          <a:prstGeom prst="rect">
            <a:avLst/>
          </a:prstGeom>
          <a:noFill/>
          <a:ln/>
        </p:spPr>
        <p:txBody>
          <a:bodyPr wrap="square" lIns="0" tIns="0" rIns="0" bIns="0" rtlCol="0" anchor="ctr"/>
          <a:lstStyle/>
          <a:p>
            <a:pPr marL="0" indent="0" algn="l">
              <a:buNone/>
            </a:pPr>
            <a:r>
              <a:rPr lang="en-US" sz="1000" dirty="0">
                <a:solidFill>
                  <a:srgbClr val="3F4756"/>
                </a:solidFill>
                <a:latin typeface="Calibri" pitchFamily="34" charset="0"/>
                <a:ea typeface="Calibri" pitchFamily="34" charset="-122"/>
                <a:cs typeface="Calibri" pitchFamily="34" charset="-120"/>
              </a:rPr>
              <a:t>UNEP-CEP  |  Cartagena Convention Secretariat</a:t>
            </a:r>
            <a:endParaRPr lang="en-US" sz="1000" dirty="0"/>
          </a:p>
        </p:txBody>
      </p:sp>
      <p:sp>
        <p:nvSpPr>
          <p:cNvPr id="5" name="Text 3"/>
          <p:cNvSpPr/>
          <p:nvPr/>
        </p:nvSpPr>
        <p:spPr>
          <a:xfrm>
            <a:off x="11521440" y="6510528"/>
            <a:ext cx="365760" cy="274320"/>
          </a:xfrm>
          <a:prstGeom prst="rect">
            <a:avLst/>
          </a:prstGeom>
          <a:noFill/>
          <a:ln/>
        </p:spPr>
        <p:txBody>
          <a:bodyPr wrap="square" lIns="0" tIns="0" rIns="0" bIns="0" rtlCol="0" anchor="ctr"/>
          <a:lstStyle/>
          <a:p>
            <a:pPr marL="0" indent="0" algn="r">
              <a:buNone/>
            </a:pPr>
            <a:r>
              <a:rPr lang="en-US" sz="1000" dirty="0">
                <a:solidFill>
                  <a:srgbClr val="3F4756"/>
                </a:solidFill>
                <a:latin typeface="Calibri" pitchFamily="34" charset="0"/>
                <a:ea typeface="Calibri" pitchFamily="34" charset="-122"/>
                <a:cs typeface="Calibri" pitchFamily="34" charset="-120"/>
              </a:rPr>
              <a:t>12</a:t>
            </a:r>
            <a:endParaRPr lang="en-US" sz="1000" dirty="0"/>
          </a:p>
        </p:txBody>
      </p:sp>
      <p:sp>
        <p:nvSpPr>
          <p:cNvPr id="6" name="Text 4"/>
          <p:cNvSpPr/>
          <p:nvPr/>
        </p:nvSpPr>
        <p:spPr>
          <a:xfrm>
            <a:off x="457200" y="201168"/>
            <a:ext cx="9144000" cy="274320"/>
          </a:xfrm>
          <a:prstGeom prst="rect">
            <a:avLst/>
          </a:prstGeom>
          <a:noFill/>
          <a:ln/>
        </p:spPr>
        <p:txBody>
          <a:bodyPr wrap="square" lIns="0" tIns="0" rIns="0" bIns="0" rtlCol="0" anchor="ctr"/>
          <a:lstStyle/>
          <a:p>
            <a:pPr marL="0" indent="0" algn="l">
              <a:buNone/>
            </a:pPr>
            <a:r>
              <a:rPr lang="en-US" sz="1200" b="1" kern="0" spc="100" dirty="0">
                <a:solidFill>
                  <a:srgbClr val="008C8C"/>
                </a:solidFill>
                <a:latin typeface="Calibri" pitchFamily="34" charset="0"/>
                <a:ea typeface="Calibri" pitchFamily="34" charset="-122"/>
                <a:cs typeface="Calibri" pitchFamily="34" charset="-120"/>
              </a:rPr>
              <a:t>ITEM 4 — INDICATOR WORDING (STRATEGIC OBJECTIVE 2)</a:t>
            </a:r>
            <a:endParaRPr lang="en-US" sz="1200" dirty="0"/>
          </a:p>
        </p:txBody>
      </p:sp>
      <p:sp>
        <p:nvSpPr>
          <p:cNvPr id="7" name="Text 5"/>
          <p:cNvSpPr/>
          <p:nvPr/>
        </p:nvSpPr>
        <p:spPr>
          <a:xfrm>
            <a:off x="457200" y="502920"/>
            <a:ext cx="10972800" cy="640080"/>
          </a:xfrm>
          <a:prstGeom prst="rect">
            <a:avLst/>
          </a:prstGeom>
          <a:noFill/>
          <a:ln/>
        </p:spPr>
        <p:txBody>
          <a:bodyPr wrap="square" lIns="0" tIns="0" rIns="0" bIns="0" rtlCol="0" anchor="ctr"/>
          <a:lstStyle/>
          <a:p>
            <a:pPr marL="0" indent="0" algn="l">
              <a:buNone/>
            </a:pPr>
            <a:r>
              <a:rPr lang="en-US" sz="3000" b="1" dirty="0">
                <a:solidFill>
                  <a:srgbClr val="0D2150"/>
                </a:solidFill>
                <a:latin typeface="Calibri" pitchFamily="34" charset="0"/>
                <a:ea typeface="Calibri" pitchFamily="34" charset="-122"/>
                <a:cs typeface="Calibri" pitchFamily="34" charset="-120"/>
              </a:rPr>
              <a:t>Defining “effective coastal zone management”</a:t>
            </a:r>
            <a:endParaRPr lang="en-US" sz="3000" dirty="0"/>
          </a:p>
        </p:txBody>
      </p:sp>
      <p:sp>
        <p:nvSpPr>
          <p:cNvPr id="8" name="Text 6"/>
          <p:cNvSpPr/>
          <p:nvPr/>
        </p:nvSpPr>
        <p:spPr>
          <a:xfrm>
            <a:off x="548640" y="1554480"/>
            <a:ext cx="3657600" cy="320040"/>
          </a:xfrm>
          <a:prstGeom prst="rect">
            <a:avLst/>
          </a:prstGeom>
          <a:noFill/>
          <a:ln/>
        </p:spPr>
        <p:txBody>
          <a:bodyPr wrap="square" lIns="0" tIns="0" rIns="0" bIns="0" rtlCol="0" anchor="ctr"/>
          <a:lstStyle/>
          <a:p>
            <a:pPr marL="0" indent="0">
              <a:buNone/>
            </a:pPr>
            <a:r>
              <a:rPr lang="en-US" sz="3200" b="1" dirty="0">
                <a:solidFill>
                  <a:srgbClr val="3F4756"/>
                </a:solidFill>
                <a:latin typeface="Calibri" pitchFamily="34" charset="0"/>
                <a:ea typeface="Calibri" pitchFamily="34" charset="-122"/>
                <a:cs typeface="Calibri" pitchFamily="34" charset="-120"/>
              </a:rPr>
              <a:t>Comment received</a:t>
            </a:r>
            <a:endParaRPr lang="en-US" sz="3200" dirty="0"/>
          </a:p>
        </p:txBody>
      </p:sp>
      <p:sp>
        <p:nvSpPr>
          <p:cNvPr id="9" name="Shape 7"/>
          <p:cNvSpPr/>
          <p:nvPr/>
        </p:nvSpPr>
        <p:spPr>
          <a:xfrm>
            <a:off x="548640" y="1874520"/>
            <a:ext cx="10972800" cy="1554480"/>
          </a:xfrm>
          <a:prstGeom prst="roundRect">
            <a:avLst>
              <a:gd name="adj" fmla="val 4706"/>
            </a:avLst>
          </a:prstGeom>
          <a:solidFill>
            <a:srgbClr val="F4F6F9"/>
          </a:solidFill>
          <a:ln w="9525">
            <a:solidFill>
              <a:srgbClr val="D5DCE8"/>
            </a:solidFill>
            <a:prstDash val="solid"/>
          </a:ln>
        </p:spPr>
        <p:txBody>
          <a:bodyPr/>
          <a:lstStyle/>
          <a:p>
            <a:endParaRPr lang="en-JM"/>
          </a:p>
        </p:txBody>
      </p:sp>
      <p:sp>
        <p:nvSpPr>
          <p:cNvPr id="10" name="Text 8"/>
          <p:cNvSpPr/>
          <p:nvPr/>
        </p:nvSpPr>
        <p:spPr>
          <a:xfrm>
            <a:off x="822960" y="2057400"/>
            <a:ext cx="10424160" cy="1234440"/>
          </a:xfrm>
          <a:prstGeom prst="rect">
            <a:avLst/>
          </a:prstGeom>
          <a:noFill/>
          <a:ln/>
        </p:spPr>
        <p:txBody>
          <a:bodyPr wrap="square" lIns="0" tIns="0" rIns="0" bIns="0" rtlCol="0" anchor="ctr"/>
          <a:lstStyle/>
          <a:p>
            <a:pPr marL="0" indent="0">
              <a:lnSpc>
                <a:spcPct val="118000"/>
              </a:lnSpc>
              <a:buNone/>
            </a:pPr>
            <a:r>
              <a:rPr lang="en-US" sz="2800" i="1" dirty="0">
                <a:solidFill>
                  <a:srgbClr val="1A1A1A"/>
                </a:solidFill>
                <a:latin typeface="Calibri" pitchFamily="34" charset="0"/>
                <a:ea typeface="Calibri" pitchFamily="34" charset="-122"/>
                <a:cs typeface="Calibri" pitchFamily="34" charset="-120"/>
              </a:rPr>
              <a:t>Reviewers asked what this indicator actually means in practice.</a:t>
            </a:r>
            <a:endParaRPr lang="en-US" sz="2800" dirty="0"/>
          </a:p>
        </p:txBody>
      </p:sp>
      <p:sp>
        <p:nvSpPr>
          <p:cNvPr id="11" name="Text 9"/>
          <p:cNvSpPr/>
          <p:nvPr/>
        </p:nvSpPr>
        <p:spPr>
          <a:xfrm>
            <a:off x="548640" y="3703320"/>
            <a:ext cx="3657600" cy="320040"/>
          </a:xfrm>
          <a:prstGeom prst="rect">
            <a:avLst/>
          </a:prstGeom>
          <a:noFill/>
          <a:ln/>
        </p:spPr>
        <p:txBody>
          <a:bodyPr wrap="square" lIns="0" tIns="0" rIns="0" bIns="0" rtlCol="0" anchor="ctr"/>
          <a:lstStyle/>
          <a:p>
            <a:pPr marL="0" indent="0">
              <a:buNone/>
            </a:pPr>
            <a:r>
              <a:rPr lang="en-US" sz="3200" b="1" dirty="0">
                <a:solidFill>
                  <a:srgbClr val="008C8C"/>
                </a:solidFill>
                <a:latin typeface="Calibri" pitchFamily="34" charset="0"/>
                <a:ea typeface="Calibri" pitchFamily="34" charset="-122"/>
                <a:cs typeface="Calibri" pitchFamily="34" charset="-120"/>
              </a:rPr>
              <a:t>Secretariat reflection</a:t>
            </a:r>
            <a:endParaRPr lang="en-US" sz="3200" dirty="0"/>
          </a:p>
        </p:txBody>
      </p:sp>
      <p:sp>
        <p:nvSpPr>
          <p:cNvPr id="12" name="Text 10"/>
          <p:cNvSpPr/>
          <p:nvPr/>
        </p:nvSpPr>
        <p:spPr>
          <a:xfrm>
            <a:off x="548640" y="4023360"/>
            <a:ext cx="10972800" cy="1691640"/>
          </a:xfrm>
          <a:prstGeom prst="rect">
            <a:avLst/>
          </a:prstGeom>
          <a:noFill/>
          <a:ln/>
        </p:spPr>
        <p:txBody>
          <a:bodyPr wrap="square" lIns="0" tIns="0" rIns="0" bIns="0" rtlCol="0" anchor="ctr"/>
          <a:lstStyle/>
          <a:p>
            <a:pPr marL="0" indent="0">
              <a:lnSpc>
                <a:spcPct val="118000"/>
              </a:lnSpc>
              <a:buNone/>
            </a:pPr>
            <a:r>
              <a:rPr lang="en-US" sz="2800" dirty="0">
                <a:solidFill>
                  <a:srgbClr val="1A1A1A"/>
                </a:solidFill>
                <a:latin typeface="Calibri" pitchFamily="34" charset="0"/>
                <a:ea typeface="Calibri" pitchFamily="34" charset="-122"/>
                <a:cs typeface="Calibri" pitchFamily="34" charset="-120"/>
              </a:rPr>
              <a:t>Aligned with related global indicator; A slightly refined version is now included. </a:t>
            </a:r>
            <a:endParaRPr lang="en-US" sz="1750" dirty="0"/>
          </a:p>
        </p:txBody>
      </p:sp>
      <p:sp>
        <p:nvSpPr>
          <p:cNvPr id="13" name="Shape 11"/>
          <p:cNvSpPr/>
          <p:nvPr/>
        </p:nvSpPr>
        <p:spPr>
          <a:xfrm>
            <a:off x="548640" y="5806440"/>
            <a:ext cx="10972800" cy="548640"/>
          </a:xfrm>
          <a:prstGeom prst="roundRect">
            <a:avLst>
              <a:gd name="adj" fmla="val 13333"/>
            </a:avLst>
          </a:prstGeom>
          <a:solidFill>
            <a:srgbClr val="E8A838"/>
          </a:solidFill>
          <a:ln/>
        </p:spPr>
        <p:txBody>
          <a:bodyPr/>
          <a:lstStyle/>
          <a:p>
            <a:endParaRPr lang="en-JM"/>
          </a:p>
        </p:txBody>
      </p:sp>
      <p:sp>
        <p:nvSpPr>
          <p:cNvPr id="14" name="Text 12"/>
          <p:cNvSpPr/>
          <p:nvPr/>
        </p:nvSpPr>
        <p:spPr>
          <a:xfrm>
            <a:off x="548640" y="5806440"/>
            <a:ext cx="10972800" cy="548640"/>
          </a:xfrm>
          <a:prstGeom prst="rect">
            <a:avLst/>
          </a:prstGeom>
          <a:noFill/>
          <a:ln/>
        </p:spPr>
        <p:txBody>
          <a:bodyPr wrap="square" lIns="0" tIns="0" rIns="0" bIns="0" rtlCol="0" anchor="ctr"/>
          <a:lstStyle/>
          <a:p>
            <a:pPr marL="0" indent="0" algn="ctr">
              <a:buNone/>
            </a:pPr>
            <a:r>
              <a:rPr lang="en-US" sz="1450" b="1" dirty="0">
                <a:solidFill>
                  <a:srgbClr val="0D2150"/>
                </a:solidFill>
                <a:latin typeface="Calibri" pitchFamily="34" charset="0"/>
                <a:ea typeface="Calibri" pitchFamily="34" charset="-122"/>
                <a:cs typeface="Calibri" pitchFamily="34" charset="-120"/>
              </a:rPr>
              <a:t>Recommended for discussion at the Intersessional meeting</a:t>
            </a:r>
            <a:endParaRPr lang="en-US" sz="1450" dirty="0"/>
          </a:p>
        </p:txBody>
      </p:sp>
      <p:pic>
        <p:nvPicPr>
          <p:cNvPr id="16" name="Picture 15">
            <a:extLst>
              <a:ext uri="{FF2B5EF4-FFF2-40B4-BE49-F238E27FC236}">
                <a16:creationId xmlns:a16="http://schemas.microsoft.com/office/drawing/2014/main" id="{06842E79-248A-C013-E288-41A46797C15D}"/>
              </a:ext>
            </a:extLst>
          </p:cNvPr>
          <p:cNvPicPr>
            <a:picLocks noChangeAspect="1"/>
          </p:cNvPicPr>
          <p:nvPr/>
        </p:nvPicPr>
        <p:blipFill>
          <a:blip r:embed="rId3"/>
          <a:stretch>
            <a:fillRect/>
          </a:stretch>
        </p:blipFill>
        <p:spPr>
          <a:xfrm>
            <a:off x="10266218" y="24418"/>
            <a:ext cx="1701338" cy="957003"/>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4" name="Text 2"/>
          <p:cNvSpPr/>
          <p:nvPr/>
        </p:nvSpPr>
        <p:spPr>
          <a:xfrm>
            <a:off x="457200" y="6510528"/>
            <a:ext cx="7772400" cy="274320"/>
          </a:xfrm>
          <a:prstGeom prst="rect">
            <a:avLst/>
          </a:prstGeom>
          <a:noFill/>
          <a:ln/>
        </p:spPr>
        <p:txBody>
          <a:bodyPr wrap="square" lIns="0" tIns="0" rIns="0" bIns="0" rtlCol="0" anchor="ctr"/>
          <a:lstStyle/>
          <a:p>
            <a:pPr marL="0" indent="0" algn="l">
              <a:buNone/>
            </a:pPr>
            <a:r>
              <a:rPr lang="en-US" sz="1000" dirty="0">
                <a:solidFill>
                  <a:srgbClr val="3F4756"/>
                </a:solidFill>
                <a:latin typeface="Calibri" pitchFamily="34" charset="0"/>
                <a:ea typeface="Calibri" pitchFamily="34" charset="-122"/>
                <a:cs typeface="Calibri" pitchFamily="34" charset="-120"/>
              </a:rPr>
              <a:t>UNEP-CEP  |  Cartagena Convention Secretariat</a:t>
            </a:r>
            <a:endParaRPr lang="en-US" sz="1000" dirty="0"/>
          </a:p>
        </p:txBody>
      </p:sp>
      <p:sp>
        <p:nvSpPr>
          <p:cNvPr id="5" name="Text 3"/>
          <p:cNvSpPr/>
          <p:nvPr/>
        </p:nvSpPr>
        <p:spPr>
          <a:xfrm>
            <a:off x="11521440" y="6510528"/>
            <a:ext cx="365760" cy="274320"/>
          </a:xfrm>
          <a:prstGeom prst="rect">
            <a:avLst/>
          </a:prstGeom>
          <a:noFill/>
          <a:ln/>
        </p:spPr>
        <p:txBody>
          <a:bodyPr wrap="square" lIns="0" tIns="0" rIns="0" bIns="0" rtlCol="0" anchor="ctr"/>
          <a:lstStyle/>
          <a:p>
            <a:pPr marL="0" indent="0" algn="r">
              <a:buNone/>
            </a:pPr>
            <a:r>
              <a:rPr lang="en-US" sz="1000" dirty="0">
                <a:solidFill>
                  <a:srgbClr val="3F4756"/>
                </a:solidFill>
                <a:latin typeface="Calibri" pitchFamily="34" charset="0"/>
                <a:ea typeface="Calibri" pitchFamily="34" charset="-122"/>
                <a:cs typeface="Calibri" pitchFamily="34" charset="-120"/>
              </a:rPr>
              <a:t>13</a:t>
            </a:r>
            <a:endParaRPr lang="en-US" sz="1000" dirty="0"/>
          </a:p>
        </p:txBody>
      </p:sp>
      <p:sp>
        <p:nvSpPr>
          <p:cNvPr id="6" name="Text 4"/>
          <p:cNvSpPr/>
          <p:nvPr/>
        </p:nvSpPr>
        <p:spPr>
          <a:xfrm>
            <a:off x="457200" y="201168"/>
            <a:ext cx="9144000" cy="274320"/>
          </a:xfrm>
          <a:prstGeom prst="rect">
            <a:avLst/>
          </a:prstGeom>
          <a:noFill/>
          <a:ln/>
        </p:spPr>
        <p:txBody>
          <a:bodyPr wrap="square" lIns="0" tIns="0" rIns="0" bIns="0" rtlCol="0" anchor="ctr"/>
          <a:lstStyle/>
          <a:p>
            <a:pPr marL="0" indent="0" algn="l">
              <a:buNone/>
            </a:pPr>
            <a:r>
              <a:rPr lang="en-US" sz="1200" b="1" kern="0" spc="100" dirty="0">
                <a:solidFill>
                  <a:srgbClr val="008C8C"/>
                </a:solidFill>
                <a:latin typeface="Calibri" pitchFamily="34" charset="0"/>
                <a:ea typeface="Calibri" pitchFamily="34" charset="-122"/>
                <a:cs typeface="Calibri" pitchFamily="34" charset="-120"/>
              </a:rPr>
              <a:t>ITEM 5 — MPA NETWORK SCOPE (STRATEGIC OBJECTIVE 2)</a:t>
            </a:r>
            <a:endParaRPr lang="en-US" sz="1200" dirty="0"/>
          </a:p>
        </p:txBody>
      </p:sp>
      <p:sp>
        <p:nvSpPr>
          <p:cNvPr id="7" name="Text 5"/>
          <p:cNvSpPr/>
          <p:nvPr/>
        </p:nvSpPr>
        <p:spPr>
          <a:xfrm>
            <a:off x="457200" y="502920"/>
            <a:ext cx="10972800" cy="640080"/>
          </a:xfrm>
          <a:prstGeom prst="rect">
            <a:avLst/>
          </a:prstGeom>
          <a:noFill/>
          <a:ln/>
        </p:spPr>
        <p:txBody>
          <a:bodyPr wrap="square" lIns="0" tIns="0" rIns="0" bIns="0" rtlCol="0" anchor="ctr"/>
          <a:lstStyle/>
          <a:p>
            <a:pPr marL="0" indent="0" algn="l">
              <a:buNone/>
            </a:pPr>
            <a:r>
              <a:rPr lang="en-US" sz="2600" b="1" dirty="0">
                <a:solidFill>
                  <a:srgbClr val="0D2150"/>
                </a:solidFill>
                <a:latin typeface="Calibri" pitchFamily="34" charset="0"/>
                <a:ea typeface="Calibri" pitchFamily="34" charset="-122"/>
                <a:cs typeface="Calibri" pitchFamily="34" charset="-120"/>
              </a:rPr>
              <a:t>Strengthening MPA network protection and consistency</a:t>
            </a:r>
            <a:endParaRPr lang="en-US" sz="2600" dirty="0"/>
          </a:p>
        </p:txBody>
      </p:sp>
      <p:sp>
        <p:nvSpPr>
          <p:cNvPr id="8" name="Text 6"/>
          <p:cNvSpPr/>
          <p:nvPr/>
        </p:nvSpPr>
        <p:spPr>
          <a:xfrm>
            <a:off x="548640" y="1554480"/>
            <a:ext cx="3657600" cy="320040"/>
          </a:xfrm>
          <a:prstGeom prst="rect">
            <a:avLst/>
          </a:prstGeom>
          <a:noFill/>
          <a:ln/>
        </p:spPr>
        <p:txBody>
          <a:bodyPr wrap="square" lIns="0" tIns="0" rIns="0" bIns="0" rtlCol="0" anchor="ctr"/>
          <a:lstStyle/>
          <a:p>
            <a:pPr marL="0" indent="0">
              <a:buNone/>
            </a:pPr>
            <a:r>
              <a:rPr lang="en-US" sz="3200" b="1" dirty="0">
                <a:solidFill>
                  <a:srgbClr val="3F4756"/>
                </a:solidFill>
                <a:latin typeface="Calibri" pitchFamily="34" charset="0"/>
                <a:ea typeface="Calibri" pitchFamily="34" charset="-122"/>
                <a:cs typeface="Calibri" pitchFamily="34" charset="-120"/>
              </a:rPr>
              <a:t>Comment received</a:t>
            </a:r>
            <a:endParaRPr lang="en-US" sz="3200" dirty="0"/>
          </a:p>
        </p:txBody>
      </p:sp>
      <p:sp>
        <p:nvSpPr>
          <p:cNvPr id="9" name="Shape 7"/>
          <p:cNvSpPr/>
          <p:nvPr/>
        </p:nvSpPr>
        <p:spPr>
          <a:xfrm>
            <a:off x="548640" y="1874520"/>
            <a:ext cx="10972800" cy="1554480"/>
          </a:xfrm>
          <a:prstGeom prst="roundRect">
            <a:avLst>
              <a:gd name="adj" fmla="val 4706"/>
            </a:avLst>
          </a:prstGeom>
          <a:solidFill>
            <a:srgbClr val="F4F6F9"/>
          </a:solidFill>
          <a:ln w="9525">
            <a:solidFill>
              <a:srgbClr val="D5DCE8"/>
            </a:solidFill>
            <a:prstDash val="solid"/>
          </a:ln>
        </p:spPr>
        <p:txBody>
          <a:bodyPr/>
          <a:lstStyle/>
          <a:p>
            <a:endParaRPr lang="en-JM"/>
          </a:p>
        </p:txBody>
      </p:sp>
      <p:sp>
        <p:nvSpPr>
          <p:cNvPr id="10" name="Text 8"/>
          <p:cNvSpPr/>
          <p:nvPr/>
        </p:nvSpPr>
        <p:spPr>
          <a:xfrm>
            <a:off x="822960" y="2057400"/>
            <a:ext cx="10424160" cy="1234440"/>
          </a:xfrm>
          <a:prstGeom prst="rect">
            <a:avLst/>
          </a:prstGeom>
          <a:noFill/>
          <a:ln/>
        </p:spPr>
        <p:txBody>
          <a:bodyPr wrap="square" lIns="0" tIns="0" rIns="0" bIns="0" rtlCol="0" anchor="ctr"/>
          <a:lstStyle/>
          <a:p>
            <a:pPr marL="0" indent="0">
              <a:lnSpc>
                <a:spcPct val="118000"/>
              </a:lnSpc>
              <a:buNone/>
            </a:pPr>
            <a:r>
              <a:rPr lang="en-US" sz="2800" i="1" dirty="0">
                <a:solidFill>
                  <a:srgbClr val="1A1A1A"/>
                </a:solidFill>
                <a:latin typeface="Calibri" pitchFamily="34" charset="0"/>
                <a:ea typeface="Calibri" pitchFamily="34" charset="-122"/>
                <a:cs typeface="Calibri" pitchFamily="34" charset="-120"/>
              </a:rPr>
              <a:t>A reviewer proposed adding an activity to strengthen the protection level and consistency of the MPA network</a:t>
            </a:r>
            <a:r>
              <a:rPr lang="en-US" sz="1750" i="1" dirty="0">
                <a:solidFill>
                  <a:srgbClr val="1A1A1A"/>
                </a:solidFill>
                <a:latin typeface="Calibri" pitchFamily="34" charset="0"/>
                <a:ea typeface="Calibri" pitchFamily="34" charset="-122"/>
                <a:cs typeface="Calibri" pitchFamily="34" charset="-120"/>
              </a:rPr>
              <a:t>.</a:t>
            </a:r>
            <a:endParaRPr lang="en-US" sz="1750" dirty="0"/>
          </a:p>
        </p:txBody>
      </p:sp>
      <p:sp>
        <p:nvSpPr>
          <p:cNvPr id="11" name="Text 9"/>
          <p:cNvSpPr/>
          <p:nvPr/>
        </p:nvSpPr>
        <p:spPr>
          <a:xfrm>
            <a:off x="548640" y="3703320"/>
            <a:ext cx="3657600" cy="320040"/>
          </a:xfrm>
          <a:prstGeom prst="rect">
            <a:avLst/>
          </a:prstGeom>
          <a:noFill/>
          <a:ln/>
        </p:spPr>
        <p:txBody>
          <a:bodyPr wrap="square" lIns="0" tIns="0" rIns="0" bIns="0" rtlCol="0" anchor="ctr"/>
          <a:lstStyle/>
          <a:p>
            <a:pPr marL="0" indent="0">
              <a:buNone/>
            </a:pPr>
            <a:r>
              <a:rPr lang="en-US" sz="3200" b="1" dirty="0">
                <a:solidFill>
                  <a:srgbClr val="008C8C"/>
                </a:solidFill>
                <a:latin typeface="Calibri" pitchFamily="34" charset="0"/>
                <a:ea typeface="Calibri" pitchFamily="34" charset="-122"/>
                <a:cs typeface="Calibri" pitchFamily="34" charset="-120"/>
              </a:rPr>
              <a:t>Secretariat reflection</a:t>
            </a:r>
            <a:endParaRPr lang="en-US" sz="3200" dirty="0"/>
          </a:p>
        </p:txBody>
      </p:sp>
      <p:sp>
        <p:nvSpPr>
          <p:cNvPr id="12" name="Text 10"/>
          <p:cNvSpPr/>
          <p:nvPr/>
        </p:nvSpPr>
        <p:spPr>
          <a:xfrm>
            <a:off x="548640" y="4023360"/>
            <a:ext cx="10972800" cy="1691640"/>
          </a:xfrm>
          <a:prstGeom prst="rect">
            <a:avLst/>
          </a:prstGeom>
          <a:noFill/>
          <a:ln/>
        </p:spPr>
        <p:txBody>
          <a:bodyPr wrap="square" lIns="0" tIns="0" rIns="0" bIns="0" rtlCol="0" anchor="ctr"/>
          <a:lstStyle/>
          <a:p>
            <a:pPr marL="0" indent="0">
              <a:lnSpc>
                <a:spcPct val="118000"/>
              </a:lnSpc>
              <a:buNone/>
            </a:pPr>
            <a:r>
              <a:rPr lang="en-US" sz="2800" dirty="0">
                <a:solidFill>
                  <a:srgbClr val="1A1A1A"/>
                </a:solidFill>
                <a:latin typeface="Calibri" pitchFamily="34" charset="0"/>
                <a:ea typeface="Calibri" pitchFamily="34" charset="-122"/>
                <a:cs typeface="Calibri" pitchFamily="34" charset="-120"/>
              </a:rPr>
              <a:t>A reasonable addition with resource and work-plan implications for the SPAW sub-programme; the Secretariat proposed initial language in the draft and can provide more context during discussions.</a:t>
            </a:r>
            <a:endParaRPr lang="en-US" sz="2800" dirty="0"/>
          </a:p>
        </p:txBody>
      </p:sp>
      <p:sp>
        <p:nvSpPr>
          <p:cNvPr id="13" name="Shape 11"/>
          <p:cNvSpPr/>
          <p:nvPr/>
        </p:nvSpPr>
        <p:spPr>
          <a:xfrm>
            <a:off x="548640" y="5806440"/>
            <a:ext cx="10972800" cy="548640"/>
          </a:xfrm>
          <a:prstGeom prst="roundRect">
            <a:avLst>
              <a:gd name="adj" fmla="val 13333"/>
            </a:avLst>
          </a:prstGeom>
          <a:solidFill>
            <a:srgbClr val="E8A838"/>
          </a:solidFill>
          <a:ln/>
        </p:spPr>
        <p:txBody>
          <a:bodyPr/>
          <a:lstStyle/>
          <a:p>
            <a:endParaRPr lang="en-JM"/>
          </a:p>
        </p:txBody>
      </p:sp>
      <p:sp>
        <p:nvSpPr>
          <p:cNvPr id="14" name="Text 12"/>
          <p:cNvSpPr/>
          <p:nvPr/>
        </p:nvSpPr>
        <p:spPr>
          <a:xfrm>
            <a:off x="548640" y="5806440"/>
            <a:ext cx="10972800" cy="548640"/>
          </a:xfrm>
          <a:prstGeom prst="rect">
            <a:avLst/>
          </a:prstGeom>
          <a:noFill/>
          <a:ln/>
        </p:spPr>
        <p:txBody>
          <a:bodyPr wrap="square" lIns="0" tIns="0" rIns="0" bIns="0" rtlCol="0" anchor="ctr"/>
          <a:lstStyle/>
          <a:p>
            <a:pPr marL="0" indent="0" algn="ctr">
              <a:buNone/>
            </a:pPr>
            <a:r>
              <a:rPr lang="en-US" sz="1450" b="1" dirty="0">
                <a:solidFill>
                  <a:srgbClr val="0D2150"/>
                </a:solidFill>
                <a:latin typeface="Calibri" pitchFamily="34" charset="0"/>
                <a:ea typeface="Calibri" pitchFamily="34" charset="-122"/>
                <a:cs typeface="Calibri" pitchFamily="34" charset="-120"/>
              </a:rPr>
              <a:t>Recommended for discussion at the Intersessional meeting</a:t>
            </a:r>
            <a:endParaRPr lang="en-US" sz="1450" dirty="0"/>
          </a:p>
        </p:txBody>
      </p:sp>
      <p:pic>
        <p:nvPicPr>
          <p:cNvPr id="16" name="Picture 15">
            <a:extLst>
              <a:ext uri="{FF2B5EF4-FFF2-40B4-BE49-F238E27FC236}">
                <a16:creationId xmlns:a16="http://schemas.microsoft.com/office/drawing/2014/main" id="{0D779963-AD92-AB56-70A9-CD5707D1BC81}"/>
              </a:ext>
            </a:extLst>
          </p:cNvPr>
          <p:cNvPicPr>
            <a:picLocks noChangeAspect="1"/>
          </p:cNvPicPr>
          <p:nvPr/>
        </p:nvPicPr>
        <p:blipFill>
          <a:blip r:embed="rId3"/>
          <a:stretch>
            <a:fillRect/>
          </a:stretch>
        </p:blipFill>
        <p:spPr>
          <a:xfrm>
            <a:off x="10266218" y="24418"/>
            <a:ext cx="1701338" cy="957003"/>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4" name="Text 2"/>
          <p:cNvSpPr/>
          <p:nvPr/>
        </p:nvSpPr>
        <p:spPr>
          <a:xfrm>
            <a:off x="457200" y="6510528"/>
            <a:ext cx="7772400" cy="274320"/>
          </a:xfrm>
          <a:prstGeom prst="rect">
            <a:avLst/>
          </a:prstGeom>
          <a:noFill/>
          <a:ln/>
        </p:spPr>
        <p:txBody>
          <a:bodyPr wrap="square" lIns="0" tIns="0" rIns="0" bIns="0" rtlCol="0" anchor="ctr"/>
          <a:lstStyle/>
          <a:p>
            <a:pPr marL="0" indent="0" algn="l">
              <a:buNone/>
            </a:pPr>
            <a:r>
              <a:rPr lang="en-US" sz="1000" dirty="0">
                <a:solidFill>
                  <a:srgbClr val="3F4756"/>
                </a:solidFill>
                <a:latin typeface="Calibri" pitchFamily="34" charset="0"/>
                <a:ea typeface="Calibri" pitchFamily="34" charset="-122"/>
                <a:cs typeface="Calibri" pitchFamily="34" charset="-120"/>
              </a:rPr>
              <a:t>UNEP-CEP  |  Cartagena Convention Secretariat</a:t>
            </a:r>
            <a:endParaRPr lang="en-US" sz="1000" dirty="0"/>
          </a:p>
        </p:txBody>
      </p:sp>
      <p:sp>
        <p:nvSpPr>
          <p:cNvPr id="5" name="Text 3"/>
          <p:cNvSpPr/>
          <p:nvPr/>
        </p:nvSpPr>
        <p:spPr>
          <a:xfrm>
            <a:off x="11521440" y="6510528"/>
            <a:ext cx="365760" cy="274320"/>
          </a:xfrm>
          <a:prstGeom prst="rect">
            <a:avLst/>
          </a:prstGeom>
          <a:noFill/>
          <a:ln/>
        </p:spPr>
        <p:txBody>
          <a:bodyPr wrap="square" lIns="0" tIns="0" rIns="0" bIns="0" rtlCol="0" anchor="ctr"/>
          <a:lstStyle/>
          <a:p>
            <a:pPr marL="0" indent="0" algn="r">
              <a:buNone/>
            </a:pPr>
            <a:r>
              <a:rPr lang="en-US" sz="1000" dirty="0">
                <a:solidFill>
                  <a:srgbClr val="3F4756"/>
                </a:solidFill>
                <a:latin typeface="Calibri" pitchFamily="34" charset="0"/>
                <a:ea typeface="Calibri" pitchFamily="34" charset="-122"/>
                <a:cs typeface="Calibri" pitchFamily="34" charset="-120"/>
              </a:rPr>
              <a:t>14</a:t>
            </a:r>
            <a:endParaRPr lang="en-US" sz="1000" dirty="0"/>
          </a:p>
        </p:txBody>
      </p:sp>
      <p:sp>
        <p:nvSpPr>
          <p:cNvPr id="6" name="Text 4"/>
          <p:cNvSpPr/>
          <p:nvPr/>
        </p:nvSpPr>
        <p:spPr>
          <a:xfrm>
            <a:off x="457200" y="201168"/>
            <a:ext cx="9144000" cy="274320"/>
          </a:xfrm>
          <a:prstGeom prst="rect">
            <a:avLst/>
          </a:prstGeom>
          <a:noFill/>
          <a:ln/>
        </p:spPr>
        <p:txBody>
          <a:bodyPr wrap="square" lIns="0" tIns="0" rIns="0" bIns="0" rtlCol="0" anchor="ctr"/>
          <a:lstStyle/>
          <a:p>
            <a:pPr marL="0" indent="0" algn="l">
              <a:buNone/>
            </a:pPr>
            <a:r>
              <a:rPr lang="en-US" sz="1200" b="1" kern="0" spc="100" dirty="0">
                <a:solidFill>
                  <a:srgbClr val="008C8C"/>
                </a:solidFill>
                <a:latin typeface="Calibri" pitchFamily="34" charset="0"/>
                <a:ea typeface="Calibri" pitchFamily="34" charset="-122"/>
                <a:cs typeface="Calibri" pitchFamily="34" charset="-120"/>
              </a:rPr>
              <a:t>ITEM 6 — MPA METHODOLOGY (STRATEGIC OBJECTIVE 2)</a:t>
            </a:r>
            <a:endParaRPr lang="en-US" sz="1200" dirty="0"/>
          </a:p>
        </p:txBody>
      </p:sp>
      <p:sp>
        <p:nvSpPr>
          <p:cNvPr id="7" name="Text 5"/>
          <p:cNvSpPr/>
          <p:nvPr/>
        </p:nvSpPr>
        <p:spPr>
          <a:xfrm>
            <a:off x="457200" y="502920"/>
            <a:ext cx="10972800" cy="640080"/>
          </a:xfrm>
          <a:prstGeom prst="rect">
            <a:avLst/>
          </a:prstGeom>
          <a:noFill/>
          <a:ln/>
        </p:spPr>
        <p:txBody>
          <a:bodyPr wrap="square" lIns="0" tIns="0" rIns="0" bIns="0" rtlCol="0" anchor="ctr"/>
          <a:lstStyle/>
          <a:p>
            <a:pPr marL="0" indent="0" algn="l">
              <a:buNone/>
            </a:pPr>
            <a:r>
              <a:rPr lang="en-US" sz="3000" b="1" dirty="0">
                <a:solidFill>
                  <a:srgbClr val="0D2150"/>
                </a:solidFill>
                <a:latin typeface="Calibri" pitchFamily="34" charset="0"/>
                <a:ea typeface="Calibri" pitchFamily="34" charset="-122"/>
                <a:cs typeface="Calibri" pitchFamily="34" charset="-120"/>
              </a:rPr>
              <a:t>MPA effectiveness scoring methodology</a:t>
            </a:r>
            <a:endParaRPr lang="en-US" sz="3000" dirty="0"/>
          </a:p>
        </p:txBody>
      </p:sp>
      <p:sp>
        <p:nvSpPr>
          <p:cNvPr id="8" name="Text 6"/>
          <p:cNvSpPr/>
          <p:nvPr/>
        </p:nvSpPr>
        <p:spPr>
          <a:xfrm>
            <a:off x="548640" y="1554480"/>
            <a:ext cx="3657600" cy="320040"/>
          </a:xfrm>
          <a:prstGeom prst="rect">
            <a:avLst/>
          </a:prstGeom>
          <a:noFill/>
          <a:ln/>
        </p:spPr>
        <p:txBody>
          <a:bodyPr wrap="square" lIns="0" tIns="0" rIns="0" bIns="0" rtlCol="0" anchor="ctr"/>
          <a:lstStyle/>
          <a:p>
            <a:pPr marL="0" indent="0">
              <a:buNone/>
            </a:pPr>
            <a:r>
              <a:rPr lang="en-US" sz="3200" b="1" dirty="0">
                <a:solidFill>
                  <a:srgbClr val="3F4756"/>
                </a:solidFill>
                <a:latin typeface="Calibri" pitchFamily="34" charset="0"/>
                <a:ea typeface="Calibri" pitchFamily="34" charset="-122"/>
                <a:cs typeface="Calibri" pitchFamily="34" charset="-120"/>
              </a:rPr>
              <a:t>Comment received</a:t>
            </a:r>
            <a:endParaRPr lang="en-US" sz="3200" dirty="0"/>
          </a:p>
        </p:txBody>
      </p:sp>
      <p:sp>
        <p:nvSpPr>
          <p:cNvPr id="9" name="Shape 7"/>
          <p:cNvSpPr/>
          <p:nvPr/>
        </p:nvSpPr>
        <p:spPr>
          <a:xfrm>
            <a:off x="548640" y="1874520"/>
            <a:ext cx="10972800" cy="1554480"/>
          </a:xfrm>
          <a:prstGeom prst="roundRect">
            <a:avLst>
              <a:gd name="adj" fmla="val 4706"/>
            </a:avLst>
          </a:prstGeom>
          <a:solidFill>
            <a:srgbClr val="F4F6F9"/>
          </a:solidFill>
          <a:ln w="9525">
            <a:solidFill>
              <a:srgbClr val="D5DCE8"/>
            </a:solidFill>
            <a:prstDash val="solid"/>
          </a:ln>
        </p:spPr>
        <p:txBody>
          <a:bodyPr/>
          <a:lstStyle/>
          <a:p>
            <a:endParaRPr lang="en-JM"/>
          </a:p>
        </p:txBody>
      </p:sp>
      <p:sp>
        <p:nvSpPr>
          <p:cNvPr id="10" name="Text 8"/>
          <p:cNvSpPr/>
          <p:nvPr/>
        </p:nvSpPr>
        <p:spPr>
          <a:xfrm>
            <a:off x="822960" y="2057400"/>
            <a:ext cx="10424160" cy="1234440"/>
          </a:xfrm>
          <a:prstGeom prst="rect">
            <a:avLst/>
          </a:prstGeom>
          <a:noFill/>
          <a:ln/>
        </p:spPr>
        <p:txBody>
          <a:bodyPr wrap="square" lIns="0" tIns="0" rIns="0" bIns="0" rtlCol="0" anchor="ctr"/>
          <a:lstStyle/>
          <a:p>
            <a:pPr marL="0" indent="0">
              <a:lnSpc>
                <a:spcPct val="118000"/>
              </a:lnSpc>
              <a:buNone/>
            </a:pPr>
            <a:r>
              <a:rPr lang="en-US" sz="2800" i="1" dirty="0">
                <a:solidFill>
                  <a:srgbClr val="1A1A1A"/>
                </a:solidFill>
                <a:latin typeface="Calibri" pitchFamily="34" charset="0"/>
                <a:ea typeface="Calibri" pitchFamily="34" charset="-122"/>
                <a:cs typeface="Calibri" pitchFamily="34" charset="-120"/>
              </a:rPr>
              <a:t>Several methods exist to compute an MPA effectiveness score; reviewers asked how this one is computed and what prior evaluations exist.</a:t>
            </a:r>
            <a:endParaRPr lang="en-US" sz="2800" dirty="0"/>
          </a:p>
        </p:txBody>
      </p:sp>
      <p:sp>
        <p:nvSpPr>
          <p:cNvPr id="11" name="Text 9"/>
          <p:cNvSpPr/>
          <p:nvPr/>
        </p:nvSpPr>
        <p:spPr>
          <a:xfrm>
            <a:off x="548640" y="3703320"/>
            <a:ext cx="3657600" cy="320040"/>
          </a:xfrm>
          <a:prstGeom prst="rect">
            <a:avLst/>
          </a:prstGeom>
          <a:noFill/>
          <a:ln/>
        </p:spPr>
        <p:txBody>
          <a:bodyPr wrap="square" lIns="0" tIns="0" rIns="0" bIns="0" rtlCol="0" anchor="ctr"/>
          <a:lstStyle/>
          <a:p>
            <a:pPr marL="0" indent="0">
              <a:buNone/>
            </a:pPr>
            <a:r>
              <a:rPr lang="en-US" sz="3200" b="1" dirty="0">
                <a:solidFill>
                  <a:srgbClr val="008C8C"/>
                </a:solidFill>
                <a:latin typeface="Calibri" pitchFamily="34" charset="0"/>
                <a:ea typeface="Calibri" pitchFamily="34" charset="-122"/>
                <a:cs typeface="Calibri" pitchFamily="34" charset="-120"/>
              </a:rPr>
              <a:t>Secretariat reflection</a:t>
            </a:r>
            <a:endParaRPr lang="en-US" sz="3200" dirty="0"/>
          </a:p>
        </p:txBody>
      </p:sp>
      <p:sp>
        <p:nvSpPr>
          <p:cNvPr id="12" name="Text 10"/>
          <p:cNvSpPr/>
          <p:nvPr/>
        </p:nvSpPr>
        <p:spPr>
          <a:xfrm>
            <a:off x="548640" y="4023360"/>
            <a:ext cx="10972800" cy="1691640"/>
          </a:xfrm>
          <a:prstGeom prst="rect">
            <a:avLst/>
          </a:prstGeom>
          <a:noFill/>
          <a:ln/>
        </p:spPr>
        <p:txBody>
          <a:bodyPr wrap="square" lIns="0" tIns="0" rIns="0" bIns="0" rtlCol="0" anchor="ctr"/>
          <a:lstStyle/>
          <a:p>
            <a:pPr marL="0" indent="0">
              <a:lnSpc>
                <a:spcPct val="118000"/>
              </a:lnSpc>
              <a:buNone/>
            </a:pPr>
            <a:r>
              <a:rPr lang="en-US" sz="2800" dirty="0">
                <a:solidFill>
                  <a:srgbClr val="1A1A1A"/>
                </a:solidFill>
                <a:latin typeface="Calibri" pitchFamily="34" charset="0"/>
                <a:ea typeface="Calibri" pitchFamily="34" charset="-122"/>
                <a:cs typeface="Calibri" pitchFamily="34" charset="-120"/>
              </a:rPr>
              <a:t>Some prior work exists; this could become a proper indicator if Parties agree work should be initiated, linked to established regional procedures.</a:t>
            </a:r>
            <a:endParaRPr lang="en-US" sz="2800" dirty="0"/>
          </a:p>
        </p:txBody>
      </p:sp>
      <p:sp>
        <p:nvSpPr>
          <p:cNvPr id="13" name="Shape 11"/>
          <p:cNvSpPr/>
          <p:nvPr/>
        </p:nvSpPr>
        <p:spPr>
          <a:xfrm>
            <a:off x="548640" y="5806440"/>
            <a:ext cx="10972800" cy="548640"/>
          </a:xfrm>
          <a:prstGeom prst="roundRect">
            <a:avLst>
              <a:gd name="adj" fmla="val 13333"/>
            </a:avLst>
          </a:prstGeom>
          <a:solidFill>
            <a:srgbClr val="E8A838"/>
          </a:solidFill>
          <a:ln/>
        </p:spPr>
        <p:txBody>
          <a:bodyPr/>
          <a:lstStyle/>
          <a:p>
            <a:endParaRPr lang="en-JM"/>
          </a:p>
        </p:txBody>
      </p:sp>
      <p:sp>
        <p:nvSpPr>
          <p:cNvPr id="14" name="Text 12"/>
          <p:cNvSpPr/>
          <p:nvPr/>
        </p:nvSpPr>
        <p:spPr>
          <a:xfrm>
            <a:off x="548640" y="5806440"/>
            <a:ext cx="10972800" cy="548640"/>
          </a:xfrm>
          <a:prstGeom prst="rect">
            <a:avLst/>
          </a:prstGeom>
          <a:noFill/>
          <a:ln/>
        </p:spPr>
        <p:txBody>
          <a:bodyPr wrap="square" lIns="0" tIns="0" rIns="0" bIns="0" rtlCol="0" anchor="ctr"/>
          <a:lstStyle/>
          <a:p>
            <a:pPr marL="0" indent="0" algn="ctr">
              <a:buNone/>
            </a:pPr>
            <a:r>
              <a:rPr lang="en-US" sz="1450" b="1" dirty="0">
                <a:solidFill>
                  <a:srgbClr val="0D2150"/>
                </a:solidFill>
                <a:latin typeface="Calibri" pitchFamily="34" charset="0"/>
                <a:ea typeface="Calibri" pitchFamily="34" charset="-122"/>
                <a:cs typeface="Calibri" pitchFamily="34" charset="-120"/>
              </a:rPr>
              <a:t>Recommended for discussion at the Intersessional meeting</a:t>
            </a:r>
            <a:endParaRPr lang="en-US" sz="1450" dirty="0"/>
          </a:p>
        </p:txBody>
      </p:sp>
      <p:pic>
        <p:nvPicPr>
          <p:cNvPr id="16" name="Picture 15">
            <a:extLst>
              <a:ext uri="{FF2B5EF4-FFF2-40B4-BE49-F238E27FC236}">
                <a16:creationId xmlns:a16="http://schemas.microsoft.com/office/drawing/2014/main" id="{53C8CF2A-82FD-F77A-B101-2A8155388724}"/>
              </a:ext>
            </a:extLst>
          </p:cNvPr>
          <p:cNvPicPr>
            <a:picLocks noChangeAspect="1"/>
          </p:cNvPicPr>
          <p:nvPr/>
        </p:nvPicPr>
        <p:blipFill>
          <a:blip r:embed="rId3"/>
          <a:stretch>
            <a:fillRect/>
          </a:stretch>
        </p:blipFill>
        <p:spPr>
          <a:xfrm>
            <a:off x="10266218" y="24418"/>
            <a:ext cx="1701338" cy="957003"/>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1" name=""/>
        <p:cNvGrpSpPr/>
        <p:nvPr/>
      </p:nvGrpSpPr>
      <p:grpSpPr>
        <a:xfrm>
          <a:off x="0" y="0"/>
          <a:ext cx="0" cy="0"/>
          <a:chOff x="0" y="0"/>
          <a:chExt cx="0" cy="0"/>
        </a:xfrm>
      </p:grpSpPr>
      <p:sp>
        <p:nvSpPr>
          <p:cNvPr id="4" name="Text 2"/>
          <p:cNvSpPr/>
          <p:nvPr/>
        </p:nvSpPr>
        <p:spPr>
          <a:xfrm>
            <a:off x="457200" y="6510528"/>
            <a:ext cx="7772400" cy="274320"/>
          </a:xfrm>
          <a:prstGeom prst="rect">
            <a:avLst/>
          </a:prstGeom>
          <a:noFill/>
          <a:ln/>
        </p:spPr>
        <p:txBody>
          <a:bodyPr wrap="square" lIns="0" tIns="0" rIns="0" bIns="0" rtlCol="0" anchor="ctr"/>
          <a:lstStyle/>
          <a:p>
            <a:pPr marL="0" indent="0" algn="l">
              <a:buNone/>
            </a:pPr>
            <a:r>
              <a:rPr lang="en-US" sz="1000" dirty="0">
                <a:solidFill>
                  <a:srgbClr val="3F4756"/>
                </a:solidFill>
                <a:latin typeface="Calibri" pitchFamily="34" charset="0"/>
                <a:ea typeface="Calibri" pitchFamily="34" charset="-122"/>
                <a:cs typeface="Calibri" pitchFamily="34" charset="-120"/>
              </a:rPr>
              <a:t>UNEP-CEP  |  Cartagena Convention Secretariat</a:t>
            </a:r>
            <a:endParaRPr lang="en-US" sz="1000" dirty="0"/>
          </a:p>
        </p:txBody>
      </p:sp>
      <p:sp>
        <p:nvSpPr>
          <p:cNvPr id="5" name="Text 3"/>
          <p:cNvSpPr/>
          <p:nvPr/>
        </p:nvSpPr>
        <p:spPr>
          <a:xfrm>
            <a:off x="11521440" y="6510528"/>
            <a:ext cx="365760" cy="274320"/>
          </a:xfrm>
          <a:prstGeom prst="rect">
            <a:avLst/>
          </a:prstGeom>
          <a:noFill/>
          <a:ln/>
        </p:spPr>
        <p:txBody>
          <a:bodyPr wrap="square" lIns="0" tIns="0" rIns="0" bIns="0" rtlCol="0" anchor="ctr"/>
          <a:lstStyle/>
          <a:p>
            <a:pPr marL="0" indent="0" algn="r">
              <a:buNone/>
            </a:pPr>
            <a:r>
              <a:rPr lang="en-US" sz="1000" dirty="0">
                <a:solidFill>
                  <a:srgbClr val="3F4756"/>
                </a:solidFill>
                <a:latin typeface="Calibri" pitchFamily="34" charset="0"/>
                <a:ea typeface="Calibri" pitchFamily="34" charset="-122"/>
                <a:cs typeface="Calibri" pitchFamily="34" charset="-120"/>
              </a:rPr>
              <a:t>15</a:t>
            </a:r>
            <a:endParaRPr lang="en-US" sz="1000" dirty="0"/>
          </a:p>
        </p:txBody>
      </p:sp>
      <p:sp>
        <p:nvSpPr>
          <p:cNvPr id="6" name="Text 4"/>
          <p:cNvSpPr/>
          <p:nvPr/>
        </p:nvSpPr>
        <p:spPr>
          <a:xfrm>
            <a:off x="457200" y="201168"/>
            <a:ext cx="9144000" cy="274320"/>
          </a:xfrm>
          <a:prstGeom prst="rect">
            <a:avLst/>
          </a:prstGeom>
          <a:noFill/>
          <a:ln/>
        </p:spPr>
        <p:txBody>
          <a:bodyPr wrap="square" lIns="0" tIns="0" rIns="0" bIns="0" rtlCol="0" anchor="ctr"/>
          <a:lstStyle/>
          <a:p>
            <a:pPr marL="0" indent="0" algn="l">
              <a:buNone/>
            </a:pPr>
            <a:r>
              <a:rPr lang="en-US" sz="1200" b="1" kern="0" spc="100" dirty="0">
                <a:solidFill>
                  <a:srgbClr val="008C8C"/>
                </a:solidFill>
                <a:latin typeface="Calibri" pitchFamily="34" charset="0"/>
                <a:ea typeface="Calibri" pitchFamily="34" charset="-122"/>
                <a:cs typeface="Calibri" pitchFamily="34" charset="-120"/>
              </a:rPr>
              <a:t>ITEM 7 — EXTERNAL COOPERATION SCOPE (STRATEGIC OBJECTIVE 2)</a:t>
            </a:r>
            <a:endParaRPr lang="en-US" sz="1200" dirty="0"/>
          </a:p>
        </p:txBody>
      </p:sp>
      <p:sp>
        <p:nvSpPr>
          <p:cNvPr id="7" name="Text 5"/>
          <p:cNvSpPr/>
          <p:nvPr/>
        </p:nvSpPr>
        <p:spPr>
          <a:xfrm>
            <a:off x="457200" y="502920"/>
            <a:ext cx="10972800" cy="640080"/>
          </a:xfrm>
          <a:prstGeom prst="rect">
            <a:avLst/>
          </a:prstGeom>
          <a:noFill/>
          <a:ln/>
        </p:spPr>
        <p:txBody>
          <a:bodyPr wrap="square" lIns="0" tIns="0" rIns="0" bIns="0" rtlCol="0" anchor="ctr"/>
          <a:lstStyle/>
          <a:p>
            <a:pPr marL="0" indent="0" algn="l">
              <a:buNone/>
            </a:pPr>
            <a:r>
              <a:rPr lang="en-US" sz="2600" b="1" dirty="0">
                <a:solidFill>
                  <a:srgbClr val="0D2150"/>
                </a:solidFill>
                <a:latin typeface="Calibri" pitchFamily="34" charset="0"/>
                <a:ea typeface="Calibri" pitchFamily="34" charset="-122"/>
                <a:cs typeface="Calibri" pitchFamily="34" charset="-120"/>
              </a:rPr>
              <a:t>Linkage with the Inter-American Sea Turtle Convention</a:t>
            </a:r>
            <a:endParaRPr lang="en-US" sz="2600" dirty="0"/>
          </a:p>
        </p:txBody>
      </p:sp>
      <p:sp>
        <p:nvSpPr>
          <p:cNvPr id="8" name="Text 6"/>
          <p:cNvSpPr/>
          <p:nvPr/>
        </p:nvSpPr>
        <p:spPr>
          <a:xfrm>
            <a:off x="548640" y="1554480"/>
            <a:ext cx="3657600" cy="320040"/>
          </a:xfrm>
          <a:prstGeom prst="rect">
            <a:avLst/>
          </a:prstGeom>
          <a:noFill/>
          <a:ln/>
        </p:spPr>
        <p:txBody>
          <a:bodyPr wrap="square" lIns="0" tIns="0" rIns="0" bIns="0" rtlCol="0" anchor="ctr"/>
          <a:lstStyle/>
          <a:p>
            <a:pPr marL="0" indent="0">
              <a:buNone/>
            </a:pPr>
            <a:r>
              <a:rPr lang="en-US" sz="3200" b="1" dirty="0">
                <a:solidFill>
                  <a:srgbClr val="3F4756"/>
                </a:solidFill>
                <a:latin typeface="Calibri" pitchFamily="34" charset="0"/>
                <a:ea typeface="Calibri" pitchFamily="34" charset="-122"/>
                <a:cs typeface="Calibri" pitchFamily="34" charset="-120"/>
              </a:rPr>
              <a:t>Comment received</a:t>
            </a:r>
            <a:endParaRPr lang="en-US" sz="3200" dirty="0"/>
          </a:p>
        </p:txBody>
      </p:sp>
      <p:sp>
        <p:nvSpPr>
          <p:cNvPr id="9" name="Shape 7"/>
          <p:cNvSpPr/>
          <p:nvPr/>
        </p:nvSpPr>
        <p:spPr>
          <a:xfrm>
            <a:off x="548640" y="1874520"/>
            <a:ext cx="10972800" cy="1554480"/>
          </a:xfrm>
          <a:prstGeom prst="roundRect">
            <a:avLst>
              <a:gd name="adj" fmla="val 4706"/>
            </a:avLst>
          </a:prstGeom>
          <a:solidFill>
            <a:srgbClr val="F4F6F9"/>
          </a:solidFill>
          <a:ln w="9525">
            <a:solidFill>
              <a:srgbClr val="D5DCE8"/>
            </a:solidFill>
            <a:prstDash val="solid"/>
          </a:ln>
        </p:spPr>
        <p:txBody>
          <a:bodyPr/>
          <a:lstStyle/>
          <a:p>
            <a:endParaRPr lang="en-JM"/>
          </a:p>
        </p:txBody>
      </p:sp>
      <p:sp>
        <p:nvSpPr>
          <p:cNvPr id="10" name="Text 8"/>
          <p:cNvSpPr/>
          <p:nvPr/>
        </p:nvSpPr>
        <p:spPr>
          <a:xfrm>
            <a:off x="822960" y="2057400"/>
            <a:ext cx="10424160" cy="1234440"/>
          </a:xfrm>
          <a:prstGeom prst="rect">
            <a:avLst/>
          </a:prstGeom>
          <a:noFill/>
          <a:ln/>
        </p:spPr>
        <p:txBody>
          <a:bodyPr wrap="square" lIns="0" tIns="0" rIns="0" bIns="0" rtlCol="0" anchor="ctr"/>
          <a:lstStyle/>
          <a:p>
            <a:pPr marL="0" indent="0">
              <a:lnSpc>
                <a:spcPct val="118000"/>
              </a:lnSpc>
              <a:buNone/>
            </a:pPr>
            <a:r>
              <a:rPr lang="en-US" sz="2800" i="1" dirty="0">
                <a:solidFill>
                  <a:srgbClr val="1A1A1A"/>
                </a:solidFill>
                <a:latin typeface="Calibri" pitchFamily="34" charset="0"/>
                <a:ea typeface="Calibri" pitchFamily="34" charset="-122"/>
                <a:cs typeface="Calibri" pitchFamily="34" charset="-120"/>
              </a:rPr>
              <a:t>A reviewer proposed explicitly linking this activity to the Inter-American Convention for the Protection and Conservation of Sea Turtles</a:t>
            </a:r>
            <a:r>
              <a:rPr lang="en-US" sz="1750" i="1" dirty="0">
                <a:solidFill>
                  <a:srgbClr val="1A1A1A"/>
                </a:solidFill>
                <a:latin typeface="Calibri" pitchFamily="34" charset="0"/>
                <a:ea typeface="Calibri" pitchFamily="34" charset="-122"/>
                <a:cs typeface="Calibri" pitchFamily="34" charset="-120"/>
              </a:rPr>
              <a:t>.</a:t>
            </a:r>
            <a:endParaRPr lang="en-US" sz="1750" dirty="0"/>
          </a:p>
        </p:txBody>
      </p:sp>
      <p:sp>
        <p:nvSpPr>
          <p:cNvPr id="11" name="Text 9"/>
          <p:cNvSpPr/>
          <p:nvPr/>
        </p:nvSpPr>
        <p:spPr>
          <a:xfrm>
            <a:off x="548640" y="3703320"/>
            <a:ext cx="3657600" cy="320040"/>
          </a:xfrm>
          <a:prstGeom prst="rect">
            <a:avLst/>
          </a:prstGeom>
          <a:noFill/>
          <a:ln/>
        </p:spPr>
        <p:txBody>
          <a:bodyPr wrap="square" lIns="0" tIns="0" rIns="0" bIns="0" rtlCol="0" anchor="ctr"/>
          <a:lstStyle/>
          <a:p>
            <a:pPr marL="0" indent="0">
              <a:buNone/>
            </a:pPr>
            <a:r>
              <a:rPr lang="en-US" sz="3200" b="1" dirty="0">
                <a:solidFill>
                  <a:srgbClr val="008C8C"/>
                </a:solidFill>
                <a:latin typeface="Calibri" pitchFamily="34" charset="0"/>
                <a:ea typeface="Calibri" pitchFamily="34" charset="-122"/>
                <a:cs typeface="Calibri" pitchFamily="34" charset="-120"/>
              </a:rPr>
              <a:t>Secretariat reflection</a:t>
            </a:r>
            <a:endParaRPr lang="en-US" sz="3200" dirty="0"/>
          </a:p>
        </p:txBody>
      </p:sp>
      <p:sp>
        <p:nvSpPr>
          <p:cNvPr id="12" name="Text 10"/>
          <p:cNvSpPr/>
          <p:nvPr/>
        </p:nvSpPr>
        <p:spPr>
          <a:xfrm>
            <a:off x="548640" y="4023360"/>
            <a:ext cx="10972800" cy="1691640"/>
          </a:xfrm>
          <a:prstGeom prst="rect">
            <a:avLst/>
          </a:prstGeom>
          <a:noFill/>
          <a:ln/>
        </p:spPr>
        <p:txBody>
          <a:bodyPr wrap="square" lIns="0" tIns="0" rIns="0" bIns="0" rtlCol="0" anchor="ctr"/>
          <a:lstStyle/>
          <a:p>
            <a:pPr marL="0" indent="0">
              <a:lnSpc>
                <a:spcPct val="118000"/>
              </a:lnSpc>
              <a:buNone/>
            </a:pPr>
            <a:r>
              <a:rPr lang="en-US" sz="2400" dirty="0">
                <a:solidFill>
                  <a:srgbClr val="1A1A1A"/>
                </a:solidFill>
                <a:latin typeface="Calibri" pitchFamily="34" charset="0"/>
                <a:ea typeface="Calibri" pitchFamily="34" charset="-122"/>
                <a:cs typeface="Calibri" pitchFamily="34" charset="-120"/>
              </a:rPr>
              <a:t>Not all Contracting Parties are Party to that Convention. Language that provide for a more general reference to cooperation with relevant regional and global conventions has been suggested for discussion. </a:t>
            </a:r>
            <a:endParaRPr lang="en-US" sz="2400" dirty="0"/>
          </a:p>
        </p:txBody>
      </p:sp>
      <p:sp>
        <p:nvSpPr>
          <p:cNvPr id="13" name="Shape 11"/>
          <p:cNvSpPr/>
          <p:nvPr/>
        </p:nvSpPr>
        <p:spPr>
          <a:xfrm>
            <a:off x="548640" y="5806440"/>
            <a:ext cx="10972800" cy="548640"/>
          </a:xfrm>
          <a:prstGeom prst="roundRect">
            <a:avLst>
              <a:gd name="adj" fmla="val 13333"/>
            </a:avLst>
          </a:prstGeom>
          <a:solidFill>
            <a:srgbClr val="E8A838"/>
          </a:solidFill>
          <a:ln/>
        </p:spPr>
        <p:txBody>
          <a:bodyPr/>
          <a:lstStyle/>
          <a:p>
            <a:endParaRPr lang="en-JM"/>
          </a:p>
        </p:txBody>
      </p:sp>
      <p:sp>
        <p:nvSpPr>
          <p:cNvPr id="14" name="Text 12"/>
          <p:cNvSpPr/>
          <p:nvPr/>
        </p:nvSpPr>
        <p:spPr>
          <a:xfrm>
            <a:off x="548640" y="5806440"/>
            <a:ext cx="10972800" cy="548640"/>
          </a:xfrm>
          <a:prstGeom prst="rect">
            <a:avLst/>
          </a:prstGeom>
          <a:noFill/>
          <a:ln/>
        </p:spPr>
        <p:txBody>
          <a:bodyPr wrap="square" lIns="0" tIns="0" rIns="0" bIns="0" rtlCol="0" anchor="ctr"/>
          <a:lstStyle/>
          <a:p>
            <a:pPr marL="0" indent="0" algn="ctr">
              <a:buNone/>
            </a:pPr>
            <a:r>
              <a:rPr lang="en-US" sz="1450" b="1" dirty="0">
                <a:solidFill>
                  <a:srgbClr val="0D2150"/>
                </a:solidFill>
                <a:latin typeface="Calibri" pitchFamily="34" charset="0"/>
                <a:ea typeface="Calibri" pitchFamily="34" charset="-122"/>
                <a:cs typeface="Calibri" pitchFamily="34" charset="-120"/>
              </a:rPr>
              <a:t>Recommended for discussion at the Intersessional meeting</a:t>
            </a:r>
            <a:endParaRPr lang="en-US" sz="1450" dirty="0"/>
          </a:p>
        </p:txBody>
      </p:sp>
      <p:pic>
        <p:nvPicPr>
          <p:cNvPr id="16" name="Picture 15">
            <a:extLst>
              <a:ext uri="{FF2B5EF4-FFF2-40B4-BE49-F238E27FC236}">
                <a16:creationId xmlns:a16="http://schemas.microsoft.com/office/drawing/2014/main" id="{E0B91B4E-F817-1FB2-6FD3-66B134853F70}"/>
              </a:ext>
            </a:extLst>
          </p:cNvPr>
          <p:cNvPicPr>
            <a:picLocks noChangeAspect="1"/>
          </p:cNvPicPr>
          <p:nvPr/>
        </p:nvPicPr>
        <p:blipFill>
          <a:blip r:embed="rId3"/>
          <a:stretch>
            <a:fillRect/>
          </a:stretch>
        </p:blipFill>
        <p:spPr>
          <a:xfrm>
            <a:off x="10266218" y="24418"/>
            <a:ext cx="1701338" cy="957003"/>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sp>
        <p:nvSpPr>
          <p:cNvPr id="4" name="Text 2"/>
          <p:cNvSpPr/>
          <p:nvPr/>
        </p:nvSpPr>
        <p:spPr>
          <a:xfrm>
            <a:off x="457200" y="6510528"/>
            <a:ext cx="7772400" cy="274320"/>
          </a:xfrm>
          <a:prstGeom prst="rect">
            <a:avLst/>
          </a:prstGeom>
          <a:noFill/>
          <a:ln/>
        </p:spPr>
        <p:txBody>
          <a:bodyPr wrap="square" lIns="0" tIns="0" rIns="0" bIns="0" rtlCol="0" anchor="ctr"/>
          <a:lstStyle/>
          <a:p>
            <a:pPr marL="0" indent="0" algn="l">
              <a:buNone/>
            </a:pPr>
            <a:r>
              <a:rPr lang="en-US" sz="1000" dirty="0">
                <a:solidFill>
                  <a:srgbClr val="3F4756"/>
                </a:solidFill>
                <a:latin typeface="Calibri" pitchFamily="34" charset="0"/>
                <a:ea typeface="Calibri" pitchFamily="34" charset="-122"/>
                <a:cs typeface="Calibri" pitchFamily="34" charset="-120"/>
              </a:rPr>
              <a:t>UNEP-CEP  |  Cartagena Convention Secretariat</a:t>
            </a:r>
            <a:endParaRPr lang="en-US" sz="1000" dirty="0"/>
          </a:p>
        </p:txBody>
      </p:sp>
      <p:sp>
        <p:nvSpPr>
          <p:cNvPr id="5" name="Text 3"/>
          <p:cNvSpPr/>
          <p:nvPr/>
        </p:nvSpPr>
        <p:spPr>
          <a:xfrm>
            <a:off x="11521440" y="6510528"/>
            <a:ext cx="365760" cy="274320"/>
          </a:xfrm>
          <a:prstGeom prst="rect">
            <a:avLst/>
          </a:prstGeom>
          <a:noFill/>
          <a:ln/>
        </p:spPr>
        <p:txBody>
          <a:bodyPr wrap="square" lIns="0" tIns="0" rIns="0" bIns="0" rtlCol="0" anchor="ctr"/>
          <a:lstStyle/>
          <a:p>
            <a:pPr marL="0" indent="0" algn="r">
              <a:buNone/>
            </a:pPr>
            <a:r>
              <a:rPr lang="en-US" sz="1000" dirty="0">
                <a:solidFill>
                  <a:srgbClr val="3F4756"/>
                </a:solidFill>
                <a:latin typeface="Calibri" pitchFamily="34" charset="0"/>
                <a:ea typeface="Calibri" pitchFamily="34" charset="-122"/>
                <a:cs typeface="Calibri" pitchFamily="34" charset="-120"/>
              </a:rPr>
              <a:t>16</a:t>
            </a:r>
            <a:endParaRPr lang="en-US" sz="1000" dirty="0"/>
          </a:p>
        </p:txBody>
      </p:sp>
      <p:sp>
        <p:nvSpPr>
          <p:cNvPr id="6" name="Text 4"/>
          <p:cNvSpPr/>
          <p:nvPr/>
        </p:nvSpPr>
        <p:spPr>
          <a:xfrm>
            <a:off x="457200" y="201168"/>
            <a:ext cx="9144000" cy="274320"/>
          </a:xfrm>
          <a:prstGeom prst="rect">
            <a:avLst/>
          </a:prstGeom>
          <a:noFill/>
          <a:ln/>
        </p:spPr>
        <p:txBody>
          <a:bodyPr wrap="square" lIns="0" tIns="0" rIns="0" bIns="0" rtlCol="0" anchor="ctr"/>
          <a:lstStyle/>
          <a:p>
            <a:pPr marL="0" indent="0" algn="l">
              <a:buNone/>
            </a:pPr>
            <a:r>
              <a:rPr lang="en-US" sz="1200" b="1" kern="0" spc="100" dirty="0">
                <a:solidFill>
                  <a:srgbClr val="008C8C"/>
                </a:solidFill>
                <a:latin typeface="Calibri" pitchFamily="34" charset="0"/>
                <a:ea typeface="Calibri" pitchFamily="34" charset="-122"/>
                <a:cs typeface="Calibri" pitchFamily="34" charset="-120"/>
              </a:rPr>
              <a:t>ITEM 8 — EFFECTIVENESS MEASUREMENT (STRATEGIC OBJECTIVE 2)</a:t>
            </a:r>
            <a:endParaRPr lang="en-US" sz="1200" dirty="0"/>
          </a:p>
        </p:txBody>
      </p:sp>
      <p:sp>
        <p:nvSpPr>
          <p:cNvPr id="7" name="Text 5"/>
          <p:cNvSpPr/>
          <p:nvPr/>
        </p:nvSpPr>
        <p:spPr>
          <a:xfrm>
            <a:off x="457200" y="502920"/>
            <a:ext cx="10972800" cy="640080"/>
          </a:xfrm>
          <a:prstGeom prst="rect">
            <a:avLst/>
          </a:prstGeom>
          <a:noFill/>
          <a:ln/>
        </p:spPr>
        <p:txBody>
          <a:bodyPr wrap="square" lIns="0" tIns="0" rIns="0" bIns="0" rtlCol="0" anchor="ctr"/>
          <a:lstStyle/>
          <a:p>
            <a:pPr marL="0" indent="0" algn="l">
              <a:buNone/>
            </a:pPr>
            <a:r>
              <a:rPr lang="en-US" sz="3000" b="1" dirty="0">
                <a:solidFill>
                  <a:srgbClr val="0D2150"/>
                </a:solidFill>
                <a:latin typeface="Calibri" pitchFamily="34" charset="0"/>
                <a:ea typeface="Calibri" pitchFamily="34" charset="-122"/>
                <a:cs typeface="Calibri" pitchFamily="34" charset="-120"/>
              </a:rPr>
              <a:t>Joint-initiatives effectiveness indicator</a:t>
            </a:r>
            <a:endParaRPr lang="en-US" sz="3000" dirty="0"/>
          </a:p>
        </p:txBody>
      </p:sp>
      <p:sp>
        <p:nvSpPr>
          <p:cNvPr id="8" name="Text 6"/>
          <p:cNvSpPr/>
          <p:nvPr/>
        </p:nvSpPr>
        <p:spPr>
          <a:xfrm>
            <a:off x="548640" y="1554480"/>
            <a:ext cx="3657600" cy="320040"/>
          </a:xfrm>
          <a:prstGeom prst="rect">
            <a:avLst/>
          </a:prstGeom>
          <a:noFill/>
          <a:ln/>
        </p:spPr>
        <p:txBody>
          <a:bodyPr wrap="square" lIns="0" tIns="0" rIns="0" bIns="0" rtlCol="0" anchor="ctr"/>
          <a:lstStyle/>
          <a:p>
            <a:pPr marL="0" indent="0">
              <a:buNone/>
            </a:pPr>
            <a:r>
              <a:rPr lang="en-US" sz="3200" b="1" dirty="0">
                <a:solidFill>
                  <a:srgbClr val="3F4756"/>
                </a:solidFill>
                <a:latin typeface="Calibri" pitchFamily="34" charset="0"/>
                <a:ea typeface="Calibri" pitchFamily="34" charset="-122"/>
                <a:cs typeface="Calibri" pitchFamily="34" charset="-120"/>
              </a:rPr>
              <a:t>Comment received</a:t>
            </a:r>
            <a:endParaRPr lang="en-US" sz="3200" dirty="0"/>
          </a:p>
        </p:txBody>
      </p:sp>
      <p:sp>
        <p:nvSpPr>
          <p:cNvPr id="9" name="Shape 7"/>
          <p:cNvSpPr/>
          <p:nvPr/>
        </p:nvSpPr>
        <p:spPr>
          <a:xfrm>
            <a:off x="548640" y="1874520"/>
            <a:ext cx="10972800" cy="1554480"/>
          </a:xfrm>
          <a:prstGeom prst="roundRect">
            <a:avLst>
              <a:gd name="adj" fmla="val 4706"/>
            </a:avLst>
          </a:prstGeom>
          <a:solidFill>
            <a:srgbClr val="F4F6F9"/>
          </a:solidFill>
          <a:ln w="9525">
            <a:solidFill>
              <a:srgbClr val="D5DCE8"/>
            </a:solidFill>
            <a:prstDash val="solid"/>
          </a:ln>
        </p:spPr>
        <p:txBody>
          <a:bodyPr/>
          <a:lstStyle/>
          <a:p>
            <a:endParaRPr lang="en-JM"/>
          </a:p>
        </p:txBody>
      </p:sp>
      <p:sp>
        <p:nvSpPr>
          <p:cNvPr id="10" name="Text 8"/>
          <p:cNvSpPr/>
          <p:nvPr/>
        </p:nvSpPr>
        <p:spPr>
          <a:xfrm>
            <a:off x="822960" y="2057400"/>
            <a:ext cx="10424160" cy="1234440"/>
          </a:xfrm>
          <a:prstGeom prst="rect">
            <a:avLst/>
          </a:prstGeom>
          <a:noFill/>
          <a:ln/>
        </p:spPr>
        <p:txBody>
          <a:bodyPr wrap="square" lIns="0" tIns="0" rIns="0" bIns="0" rtlCol="0" anchor="ctr"/>
          <a:lstStyle/>
          <a:p>
            <a:pPr marL="0" indent="0">
              <a:lnSpc>
                <a:spcPct val="118000"/>
              </a:lnSpc>
              <a:buNone/>
            </a:pPr>
            <a:r>
              <a:rPr lang="en-US" sz="2800" i="1" dirty="0">
                <a:solidFill>
                  <a:srgbClr val="1A1A1A"/>
                </a:solidFill>
                <a:latin typeface="Calibri" pitchFamily="34" charset="0"/>
                <a:ea typeface="Calibri" pitchFamily="34" charset="-122"/>
                <a:cs typeface="Calibri" pitchFamily="34" charset="-120"/>
              </a:rPr>
              <a:t>A count of joint initiatives under SPAW does not measure how effective those partnerships actually are</a:t>
            </a:r>
            <a:r>
              <a:rPr lang="en-US" sz="1750" i="1" dirty="0">
                <a:solidFill>
                  <a:srgbClr val="1A1A1A"/>
                </a:solidFill>
                <a:latin typeface="Calibri" pitchFamily="34" charset="0"/>
                <a:ea typeface="Calibri" pitchFamily="34" charset="-122"/>
                <a:cs typeface="Calibri" pitchFamily="34" charset="-120"/>
              </a:rPr>
              <a:t>.</a:t>
            </a:r>
            <a:endParaRPr lang="en-US" sz="1750" dirty="0"/>
          </a:p>
        </p:txBody>
      </p:sp>
      <p:sp>
        <p:nvSpPr>
          <p:cNvPr id="11" name="Text 9"/>
          <p:cNvSpPr/>
          <p:nvPr/>
        </p:nvSpPr>
        <p:spPr>
          <a:xfrm>
            <a:off x="548640" y="3703320"/>
            <a:ext cx="3657600" cy="320040"/>
          </a:xfrm>
          <a:prstGeom prst="rect">
            <a:avLst/>
          </a:prstGeom>
          <a:noFill/>
          <a:ln/>
        </p:spPr>
        <p:txBody>
          <a:bodyPr wrap="square" lIns="0" tIns="0" rIns="0" bIns="0" rtlCol="0" anchor="ctr"/>
          <a:lstStyle/>
          <a:p>
            <a:pPr marL="0" indent="0">
              <a:buNone/>
            </a:pPr>
            <a:r>
              <a:rPr lang="en-US" sz="3200" b="1" dirty="0">
                <a:solidFill>
                  <a:srgbClr val="008C8C"/>
                </a:solidFill>
                <a:latin typeface="Calibri" pitchFamily="34" charset="0"/>
                <a:ea typeface="Calibri" pitchFamily="34" charset="-122"/>
                <a:cs typeface="Calibri" pitchFamily="34" charset="-120"/>
              </a:rPr>
              <a:t>Secretariat reflection</a:t>
            </a:r>
            <a:endParaRPr lang="en-US" sz="3200" dirty="0"/>
          </a:p>
        </p:txBody>
      </p:sp>
      <p:sp>
        <p:nvSpPr>
          <p:cNvPr id="12" name="Text 10"/>
          <p:cNvSpPr/>
          <p:nvPr/>
        </p:nvSpPr>
        <p:spPr>
          <a:xfrm>
            <a:off x="548640" y="4023360"/>
            <a:ext cx="10972800" cy="1691640"/>
          </a:xfrm>
          <a:prstGeom prst="rect">
            <a:avLst/>
          </a:prstGeom>
          <a:noFill/>
          <a:ln/>
        </p:spPr>
        <p:txBody>
          <a:bodyPr wrap="square" lIns="0" tIns="0" rIns="0" bIns="0" rtlCol="0" anchor="ctr"/>
          <a:lstStyle/>
          <a:p>
            <a:pPr marL="0" indent="0">
              <a:lnSpc>
                <a:spcPct val="118000"/>
              </a:lnSpc>
              <a:buNone/>
            </a:pPr>
            <a:r>
              <a:rPr lang="en-US" sz="2800" dirty="0">
                <a:solidFill>
                  <a:srgbClr val="1A1A1A"/>
                </a:solidFill>
                <a:latin typeface="Calibri" pitchFamily="34" charset="0"/>
                <a:ea typeface="Calibri" pitchFamily="34" charset="-122"/>
                <a:cs typeface="Calibri" pitchFamily="34" charset="-120"/>
              </a:rPr>
              <a:t>The Secretariat agrees. Designing a genuine effectiveness measure needs Parties’ input on what “effective” means here and how it can practically be assessed. An additional indicator has been proposed to reflect this. </a:t>
            </a:r>
            <a:endParaRPr lang="en-US" sz="1750" dirty="0"/>
          </a:p>
        </p:txBody>
      </p:sp>
      <p:sp>
        <p:nvSpPr>
          <p:cNvPr id="13" name="Shape 11"/>
          <p:cNvSpPr/>
          <p:nvPr/>
        </p:nvSpPr>
        <p:spPr>
          <a:xfrm>
            <a:off x="548640" y="5806440"/>
            <a:ext cx="10972800" cy="548640"/>
          </a:xfrm>
          <a:prstGeom prst="roundRect">
            <a:avLst>
              <a:gd name="adj" fmla="val 13333"/>
            </a:avLst>
          </a:prstGeom>
          <a:solidFill>
            <a:srgbClr val="E8A838"/>
          </a:solidFill>
          <a:ln/>
        </p:spPr>
        <p:txBody>
          <a:bodyPr/>
          <a:lstStyle/>
          <a:p>
            <a:endParaRPr lang="en-JM"/>
          </a:p>
        </p:txBody>
      </p:sp>
      <p:sp>
        <p:nvSpPr>
          <p:cNvPr id="14" name="Text 12"/>
          <p:cNvSpPr/>
          <p:nvPr/>
        </p:nvSpPr>
        <p:spPr>
          <a:xfrm>
            <a:off x="548640" y="5806440"/>
            <a:ext cx="10972800" cy="548640"/>
          </a:xfrm>
          <a:prstGeom prst="rect">
            <a:avLst/>
          </a:prstGeom>
          <a:noFill/>
          <a:ln/>
        </p:spPr>
        <p:txBody>
          <a:bodyPr wrap="square" lIns="0" tIns="0" rIns="0" bIns="0" rtlCol="0" anchor="ctr"/>
          <a:lstStyle/>
          <a:p>
            <a:pPr marL="0" indent="0" algn="ctr">
              <a:buNone/>
            </a:pPr>
            <a:r>
              <a:rPr lang="en-US" sz="1450" b="1" dirty="0">
                <a:solidFill>
                  <a:srgbClr val="0D2150"/>
                </a:solidFill>
                <a:latin typeface="Calibri" pitchFamily="34" charset="0"/>
                <a:ea typeface="Calibri" pitchFamily="34" charset="-122"/>
                <a:cs typeface="Calibri" pitchFamily="34" charset="-120"/>
              </a:rPr>
              <a:t>Recommended for discussion at the Intersessional meeting</a:t>
            </a:r>
            <a:endParaRPr lang="en-US" sz="1450" dirty="0"/>
          </a:p>
        </p:txBody>
      </p:sp>
      <p:pic>
        <p:nvPicPr>
          <p:cNvPr id="16" name="Picture 15">
            <a:extLst>
              <a:ext uri="{FF2B5EF4-FFF2-40B4-BE49-F238E27FC236}">
                <a16:creationId xmlns:a16="http://schemas.microsoft.com/office/drawing/2014/main" id="{82605B49-58FE-7C33-F6C9-63EA79FF009F}"/>
              </a:ext>
            </a:extLst>
          </p:cNvPr>
          <p:cNvPicPr>
            <a:picLocks noChangeAspect="1"/>
          </p:cNvPicPr>
          <p:nvPr/>
        </p:nvPicPr>
        <p:blipFill>
          <a:blip r:embed="rId3"/>
          <a:stretch>
            <a:fillRect/>
          </a:stretch>
        </p:blipFill>
        <p:spPr>
          <a:xfrm>
            <a:off x="10266218" y="24418"/>
            <a:ext cx="1701338" cy="957003"/>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a:effectLst/>
      </p:bgPr>
    </p:bg>
    <p:spTree>
      <p:nvGrpSpPr>
        <p:cNvPr id="1" name=""/>
        <p:cNvGrpSpPr/>
        <p:nvPr/>
      </p:nvGrpSpPr>
      <p:grpSpPr>
        <a:xfrm>
          <a:off x="0" y="0"/>
          <a:ext cx="0" cy="0"/>
          <a:chOff x="0" y="0"/>
          <a:chExt cx="0" cy="0"/>
        </a:xfrm>
      </p:grpSpPr>
      <p:sp>
        <p:nvSpPr>
          <p:cNvPr id="4" name="Text 2"/>
          <p:cNvSpPr/>
          <p:nvPr/>
        </p:nvSpPr>
        <p:spPr>
          <a:xfrm>
            <a:off x="457200" y="6510528"/>
            <a:ext cx="7772400" cy="274320"/>
          </a:xfrm>
          <a:prstGeom prst="rect">
            <a:avLst/>
          </a:prstGeom>
          <a:noFill/>
          <a:ln/>
        </p:spPr>
        <p:txBody>
          <a:bodyPr wrap="square" lIns="0" tIns="0" rIns="0" bIns="0" rtlCol="0" anchor="ctr"/>
          <a:lstStyle/>
          <a:p>
            <a:pPr marL="0" indent="0" algn="l">
              <a:buNone/>
            </a:pPr>
            <a:r>
              <a:rPr lang="en-US" sz="1000" dirty="0">
                <a:solidFill>
                  <a:srgbClr val="3F4756"/>
                </a:solidFill>
                <a:latin typeface="Calibri" pitchFamily="34" charset="0"/>
                <a:ea typeface="Calibri" pitchFamily="34" charset="-122"/>
                <a:cs typeface="Calibri" pitchFamily="34" charset="-120"/>
              </a:rPr>
              <a:t>UNEP-CEP  |  Cartagena Convention Secretariat</a:t>
            </a:r>
            <a:endParaRPr lang="en-US" sz="1000" dirty="0"/>
          </a:p>
        </p:txBody>
      </p:sp>
      <p:sp>
        <p:nvSpPr>
          <p:cNvPr id="5" name="Text 3"/>
          <p:cNvSpPr/>
          <p:nvPr/>
        </p:nvSpPr>
        <p:spPr>
          <a:xfrm>
            <a:off x="11521440" y="6510528"/>
            <a:ext cx="365760" cy="274320"/>
          </a:xfrm>
          <a:prstGeom prst="rect">
            <a:avLst/>
          </a:prstGeom>
          <a:noFill/>
          <a:ln/>
        </p:spPr>
        <p:txBody>
          <a:bodyPr wrap="square" lIns="0" tIns="0" rIns="0" bIns="0" rtlCol="0" anchor="ctr"/>
          <a:lstStyle/>
          <a:p>
            <a:pPr marL="0" indent="0" algn="r">
              <a:buNone/>
            </a:pPr>
            <a:r>
              <a:rPr lang="en-US" sz="1000" dirty="0">
                <a:solidFill>
                  <a:srgbClr val="3F4756"/>
                </a:solidFill>
                <a:latin typeface="Calibri" pitchFamily="34" charset="0"/>
                <a:ea typeface="Calibri" pitchFamily="34" charset="-122"/>
                <a:cs typeface="Calibri" pitchFamily="34" charset="-120"/>
              </a:rPr>
              <a:t>17</a:t>
            </a:r>
            <a:endParaRPr lang="en-US" sz="1000" dirty="0"/>
          </a:p>
        </p:txBody>
      </p:sp>
      <p:sp>
        <p:nvSpPr>
          <p:cNvPr id="6" name="Text 4"/>
          <p:cNvSpPr/>
          <p:nvPr/>
        </p:nvSpPr>
        <p:spPr>
          <a:xfrm>
            <a:off x="457200" y="201168"/>
            <a:ext cx="9144000" cy="274320"/>
          </a:xfrm>
          <a:prstGeom prst="rect">
            <a:avLst/>
          </a:prstGeom>
          <a:noFill/>
          <a:ln/>
        </p:spPr>
        <p:txBody>
          <a:bodyPr wrap="square" lIns="0" tIns="0" rIns="0" bIns="0" rtlCol="0" anchor="ctr"/>
          <a:lstStyle/>
          <a:p>
            <a:pPr marL="0" indent="0" algn="l">
              <a:buNone/>
            </a:pPr>
            <a:r>
              <a:rPr lang="en-US" sz="1200" b="1" kern="0" spc="100" dirty="0">
                <a:solidFill>
                  <a:srgbClr val="008C8C"/>
                </a:solidFill>
                <a:latin typeface="Calibri" pitchFamily="34" charset="0"/>
                <a:ea typeface="Calibri" pitchFamily="34" charset="-122"/>
                <a:cs typeface="Calibri" pitchFamily="34" charset="-120"/>
              </a:rPr>
              <a:t>AT A GLANCE</a:t>
            </a:r>
            <a:endParaRPr lang="en-US" sz="1200" dirty="0"/>
          </a:p>
        </p:txBody>
      </p:sp>
      <p:sp>
        <p:nvSpPr>
          <p:cNvPr id="7" name="Text 5"/>
          <p:cNvSpPr/>
          <p:nvPr/>
        </p:nvSpPr>
        <p:spPr>
          <a:xfrm>
            <a:off x="457200" y="502920"/>
            <a:ext cx="10972800" cy="640080"/>
          </a:xfrm>
          <a:prstGeom prst="rect">
            <a:avLst/>
          </a:prstGeom>
          <a:noFill/>
          <a:ln/>
        </p:spPr>
        <p:txBody>
          <a:bodyPr wrap="square" lIns="0" tIns="0" rIns="0" bIns="0" rtlCol="0" anchor="ctr"/>
          <a:lstStyle/>
          <a:p>
            <a:pPr marL="0" indent="0" algn="l">
              <a:buNone/>
            </a:pPr>
            <a:r>
              <a:rPr lang="en-US" sz="2600" b="1" dirty="0">
                <a:solidFill>
                  <a:srgbClr val="0D2150"/>
                </a:solidFill>
                <a:latin typeface="Calibri" pitchFamily="34" charset="0"/>
                <a:ea typeface="Calibri" pitchFamily="34" charset="-122"/>
                <a:cs typeface="Calibri" pitchFamily="34" charset="-120"/>
              </a:rPr>
              <a:t>Summary of Items recommended for further discussion</a:t>
            </a:r>
            <a:endParaRPr lang="en-US" sz="2600" dirty="0"/>
          </a:p>
        </p:txBody>
      </p:sp>
      <p:graphicFrame>
        <p:nvGraphicFramePr>
          <p:cNvPr id="18" name="Table 0"/>
          <p:cNvGraphicFramePr>
            <a:graphicFrameLocks noGrp="1"/>
          </p:cNvGraphicFramePr>
          <p:nvPr>
            <p:extLst>
              <p:ext uri="{D42A27DB-BD31-4B8C-83A1-F6EECF244321}">
                <p14:modId xmlns:p14="http://schemas.microsoft.com/office/powerpoint/2010/main" val="4219837986"/>
              </p:ext>
            </p:extLst>
          </p:nvPr>
        </p:nvGraphicFramePr>
        <p:xfrm>
          <a:off x="548640" y="1600200"/>
          <a:ext cx="10972800" cy="4480560"/>
        </p:xfrm>
        <a:graphic>
          <a:graphicData uri="http://schemas.openxmlformats.org/drawingml/2006/table">
            <a:tbl>
              <a:tblPr/>
              <a:tblGrid>
                <a:gridCol w="2926080">
                  <a:extLst>
                    <a:ext uri="{9D8B030D-6E8A-4147-A177-3AD203B41FA5}">
                      <a16:colId xmlns:a16="http://schemas.microsoft.com/office/drawing/2014/main" val="20000"/>
                    </a:ext>
                  </a:extLst>
                </a:gridCol>
                <a:gridCol w="8046720">
                  <a:extLst>
                    <a:ext uri="{9D8B030D-6E8A-4147-A177-3AD203B41FA5}">
                      <a16:colId xmlns:a16="http://schemas.microsoft.com/office/drawing/2014/main" val="20001"/>
                    </a:ext>
                  </a:extLst>
                </a:gridCol>
              </a:tblGrid>
              <a:tr h="497840">
                <a:tc>
                  <a:txBody>
                    <a:bodyPr/>
                    <a:lstStyle/>
                    <a:p>
                      <a:pPr marL="0" indent="0">
                        <a:buNone/>
                      </a:pPr>
                      <a:r>
                        <a:rPr lang="en-US" sz="1500" b="1" dirty="0">
                          <a:solidFill>
                            <a:srgbClr val="FFFFFF"/>
                          </a:solidFill>
                          <a:latin typeface="Calibri" pitchFamily="34" charset="0"/>
                          <a:ea typeface="Calibri" pitchFamily="34" charset="-122"/>
                          <a:cs typeface="Calibri" pitchFamily="34" charset="-120"/>
                        </a:rPr>
                        <a:t>Area</a:t>
                      </a:r>
                      <a:endParaRPr lang="en-US" sz="1500" dirty="0">
                        <a:latin typeface="Calibri" charset="0"/>
                        <a:ea typeface="Calibri" charset="0"/>
                        <a:cs typeface="Calibri" charset="0"/>
                      </a:endParaRPr>
                    </a:p>
                  </a:txBody>
                  <a:tcPr marL="101600" marR="101600" marT="76200" marB="76200" anchor="ctr">
                    <a:lnL w="9525" cap="flat" cmpd="sng" algn="ctr">
                      <a:solidFill>
                        <a:srgbClr val="D5DCE8"/>
                      </a:solidFill>
                      <a:prstDash val="solid"/>
                      <a:round/>
                      <a:headEnd type="none" w="med" len="med"/>
                      <a:tailEnd type="none" w="med" len="med"/>
                    </a:lnL>
                    <a:lnR w="9525" cap="flat" cmpd="sng" algn="ctr">
                      <a:solidFill>
                        <a:srgbClr val="D5DCE8"/>
                      </a:solidFill>
                      <a:prstDash val="solid"/>
                      <a:round/>
                      <a:headEnd type="none" w="med" len="med"/>
                      <a:tailEnd type="none" w="med" len="med"/>
                    </a:lnR>
                    <a:lnT w="9525" cap="flat" cmpd="sng" algn="ctr">
                      <a:solidFill>
                        <a:srgbClr val="D5DCE8"/>
                      </a:solidFill>
                      <a:prstDash val="solid"/>
                      <a:round/>
                      <a:headEnd type="none" w="med" len="med"/>
                      <a:tailEnd type="none" w="med" len="med"/>
                    </a:lnT>
                    <a:lnB w="9525" cap="flat" cmpd="sng" algn="ctr">
                      <a:solidFill>
                        <a:srgbClr val="D5DCE8"/>
                      </a:solidFill>
                      <a:prstDash val="solid"/>
                      <a:round/>
                      <a:headEnd type="none" w="med" len="med"/>
                      <a:tailEnd type="none" w="med" len="med"/>
                    </a:lnB>
                    <a:solidFill>
                      <a:srgbClr val="003A8F"/>
                    </a:solidFill>
                  </a:tcPr>
                </a:tc>
                <a:tc>
                  <a:txBody>
                    <a:bodyPr/>
                    <a:lstStyle/>
                    <a:p>
                      <a:pPr marL="0" indent="0">
                        <a:buNone/>
                      </a:pPr>
                      <a:r>
                        <a:rPr lang="en-US" sz="1500" b="1" dirty="0">
                          <a:solidFill>
                            <a:srgbClr val="FFFFFF"/>
                          </a:solidFill>
                          <a:latin typeface="Calibri" pitchFamily="34" charset="0"/>
                          <a:ea typeface="Calibri" pitchFamily="34" charset="-122"/>
                          <a:cs typeface="Calibri" pitchFamily="34" charset="-120"/>
                        </a:rPr>
                        <a:t>Item</a:t>
                      </a:r>
                      <a:endParaRPr lang="en-US" sz="1500" dirty="0">
                        <a:latin typeface="Calibri" charset="0"/>
                        <a:ea typeface="Calibri" charset="0"/>
                        <a:cs typeface="Calibri" charset="0"/>
                      </a:endParaRPr>
                    </a:p>
                  </a:txBody>
                  <a:tcPr marL="101600" marR="101600" marT="76200" marB="76200" anchor="ctr">
                    <a:lnL w="9525" cap="flat" cmpd="sng" algn="ctr">
                      <a:solidFill>
                        <a:srgbClr val="D5DCE8"/>
                      </a:solidFill>
                      <a:prstDash val="solid"/>
                      <a:round/>
                      <a:headEnd type="none" w="med" len="med"/>
                      <a:tailEnd type="none" w="med" len="med"/>
                    </a:lnL>
                    <a:lnR w="9525" cap="flat" cmpd="sng" algn="ctr">
                      <a:solidFill>
                        <a:srgbClr val="D5DCE8"/>
                      </a:solidFill>
                      <a:prstDash val="solid"/>
                      <a:round/>
                      <a:headEnd type="none" w="med" len="med"/>
                      <a:tailEnd type="none" w="med" len="med"/>
                    </a:lnR>
                    <a:lnT w="9525" cap="flat" cmpd="sng" algn="ctr">
                      <a:solidFill>
                        <a:srgbClr val="D5DCE8"/>
                      </a:solidFill>
                      <a:prstDash val="solid"/>
                      <a:round/>
                      <a:headEnd type="none" w="med" len="med"/>
                      <a:tailEnd type="none" w="med" len="med"/>
                    </a:lnT>
                    <a:lnB w="9525" cap="flat" cmpd="sng" algn="ctr">
                      <a:solidFill>
                        <a:srgbClr val="D5DCE8"/>
                      </a:solidFill>
                      <a:prstDash val="solid"/>
                      <a:round/>
                      <a:headEnd type="none" w="med" len="med"/>
                      <a:tailEnd type="none" w="med" len="med"/>
                    </a:lnB>
                    <a:solidFill>
                      <a:srgbClr val="003A8F"/>
                    </a:solidFill>
                  </a:tcPr>
                </a:tc>
                <a:extLst>
                  <a:ext uri="{0D108BD9-81ED-4DB2-BD59-A6C34878D82A}">
                    <a16:rowId xmlns:a16="http://schemas.microsoft.com/office/drawing/2014/main" val="10000"/>
                  </a:ext>
                </a:extLst>
              </a:tr>
              <a:tr h="497840">
                <a:tc>
                  <a:txBody>
                    <a:bodyPr/>
                    <a:lstStyle/>
                    <a:p>
                      <a:pPr marL="0" indent="0">
                        <a:buNone/>
                      </a:pPr>
                      <a:r>
                        <a:rPr lang="en-US" sz="2000" dirty="0">
                          <a:solidFill>
                            <a:srgbClr val="1A1A1A"/>
                          </a:solidFill>
                          <a:latin typeface="Calibri" pitchFamily="34" charset="0"/>
                          <a:ea typeface="Calibri" pitchFamily="34" charset="-122"/>
                          <a:cs typeface="Calibri" pitchFamily="34" charset="-120"/>
                        </a:rPr>
                        <a:t>Objective structure</a:t>
                      </a:r>
                      <a:endParaRPr lang="en-US" sz="2000" dirty="0">
                        <a:latin typeface="Calibri" charset="0"/>
                        <a:ea typeface="Calibri" charset="0"/>
                        <a:cs typeface="Calibri" charset="0"/>
                      </a:endParaRPr>
                    </a:p>
                  </a:txBody>
                  <a:tcPr marL="101600" marR="101600" marT="76200" marB="76200" anchor="ctr">
                    <a:lnL w="9525" cap="flat" cmpd="sng" algn="ctr">
                      <a:solidFill>
                        <a:srgbClr val="D5DCE8"/>
                      </a:solidFill>
                      <a:prstDash val="solid"/>
                      <a:round/>
                      <a:headEnd type="none" w="med" len="med"/>
                      <a:tailEnd type="none" w="med" len="med"/>
                    </a:lnL>
                    <a:lnR w="9525" cap="flat" cmpd="sng" algn="ctr">
                      <a:solidFill>
                        <a:srgbClr val="D5DCE8"/>
                      </a:solidFill>
                      <a:prstDash val="solid"/>
                      <a:round/>
                      <a:headEnd type="none" w="med" len="med"/>
                      <a:tailEnd type="none" w="med" len="med"/>
                    </a:lnR>
                    <a:lnT w="9525" cap="flat" cmpd="sng" algn="ctr">
                      <a:solidFill>
                        <a:srgbClr val="D5DCE8"/>
                      </a:solidFill>
                      <a:prstDash val="solid"/>
                      <a:round/>
                      <a:headEnd type="none" w="med" len="med"/>
                      <a:tailEnd type="none" w="med" len="med"/>
                    </a:lnT>
                    <a:lnB w="9525" cap="flat" cmpd="sng" algn="ctr">
                      <a:solidFill>
                        <a:srgbClr val="D5DCE8"/>
                      </a:solidFill>
                      <a:prstDash val="solid"/>
                      <a:round/>
                      <a:headEnd type="none" w="med" len="med"/>
                      <a:tailEnd type="none" w="med" len="med"/>
                    </a:lnB>
                  </a:tcPr>
                </a:tc>
                <a:tc>
                  <a:txBody>
                    <a:bodyPr/>
                    <a:lstStyle/>
                    <a:p>
                      <a:pPr marL="0" indent="0">
                        <a:buNone/>
                      </a:pPr>
                      <a:r>
                        <a:rPr lang="en-US" sz="2000" dirty="0">
                          <a:solidFill>
                            <a:srgbClr val="1A1A1A"/>
                          </a:solidFill>
                          <a:latin typeface="Calibri" pitchFamily="34" charset="0"/>
                          <a:ea typeface="Calibri" pitchFamily="34" charset="-122"/>
                          <a:cs typeface="Calibri" pitchFamily="34" charset="-120"/>
                        </a:rPr>
                        <a:t>Governance vs. Financing as one or two Strategic Objectives</a:t>
                      </a:r>
                      <a:endParaRPr lang="en-US" sz="2000" dirty="0">
                        <a:latin typeface="Calibri" charset="0"/>
                        <a:ea typeface="Calibri" charset="0"/>
                        <a:cs typeface="Calibri" charset="0"/>
                      </a:endParaRPr>
                    </a:p>
                  </a:txBody>
                  <a:tcPr marL="101600" marR="101600" marT="76200" marB="76200" anchor="ctr">
                    <a:lnL w="9525" cap="flat" cmpd="sng" algn="ctr">
                      <a:solidFill>
                        <a:srgbClr val="D5DCE8"/>
                      </a:solidFill>
                      <a:prstDash val="solid"/>
                      <a:round/>
                      <a:headEnd type="none" w="med" len="med"/>
                      <a:tailEnd type="none" w="med" len="med"/>
                    </a:lnL>
                    <a:lnR w="9525" cap="flat" cmpd="sng" algn="ctr">
                      <a:solidFill>
                        <a:srgbClr val="D5DCE8"/>
                      </a:solidFill>
                      <a:prstDash val="solid"/>
                      <a:round/>
                      <a:headEnd type="none" w="med" len="med"/>
                      <a:tailEnd type="none" w="med" len="med"/>
                    </a:lnR>
                    <a:lnT w="9525" cap="flat" cmpd="sng" algn="ctr">
                      <a:solidFill>
                        <a:srgbClr val="D5DCE8"/>
                      </a:solidFill>
                      <a:prstDash val="solid"/>
                      <a:round/>
                      <a:headEnd type="none" w="med" len="med"/>
                      <a:tailEnd type="none" w="med" len="med"/>
                    </a:lnT>
                    <a:lnB w="9525" cap="flat" cmpd="sng" algn="ctr">
                      <a:solidFill>
                        <a:srgbClr val="D5DCE8"/>
                      </a:solidFill>
                      <a:prstDash val="solid"/>
                      <a:round/>
                      <a:headEnd type="none" w="med" len="med"/>
                      <a:tailEnd type="none" w="med" len="med"/>
                    </a:lnB>
                  </a:tcPr>
                </a:tc>
                <a:extLst>
                  <a:ext uri="{0D108BD9-81ED-4DB2-BD59-A6C34878D82A}">
                    <a16:rowId xmlns:a16="http://schemas.microsoft.com/office/drawing/2014/main" val="10001"/>
                  </a:ext>
                </a:extLst>
              </a:tr>
              <a:tr h="497840">
                <a:tc>
                  <a:txBody>
                    <a:bodyPr/>
                    <a:lstStyle/>
                    <a:p>
                      <a:pPr marL="0" indent="0">
                        <a:buNone/>
                      </a:pPr>
                      <a:r>
                        <a:rPr lang="en-US" sz="2000" dirty="0">
                          <a:solidFill>
                            <a:srgbClr val="1A1A1A"/>
                          </a:solidFill>
                          <a:latin typeface="Calibri" pitchFamily="34" charset="0"/>
                          <a:ea typeface="Calibri" pitchFamily="34" charset="-122"/>
                          <a:cs typeface="Calibri" pitchFamily="34" charset="-120"/>
                        </a:rPr>
                        <a:t>SO1 indicator</a:t>
                      </a:r>
                      <a:endParaRPr lang="en-US" sz="2000" dirty="0">
                        <a:latin typeface="Calibri" charset="0"/>
                        <a:ea typeface="Calibri" charset="0"/>
                        <a:cs typeface="Calibri" charset="0"/>
                      </a:endParaRPr>
                    </a:p>
                  </a:txBody>
                  <a:tcPr marL="101600" marR="101600" marT="76200" marB="76200" anchor="ctr">
                    <a:lnL w="9525" cap="flat" cmpd="sng" algn="ctr">
                      <a:solidFill>
                        <a:srgbClr val="D5DCE8"/>
                      </a:solidFill>
                      <a:prstDash val="solid"/>
                      <a:round/>
                      <a:headEnd type="none" w="med" len="med"/>
                      <a:tailEnd type="none" w="med" len="med"/>
                    </a:lnL>
                    <a:lnR w="9525" cap="flat" cmpd="sng" algn="ctr">
                      <a:solidFill>
                        <a:srgbClr val="D5DCE8"/>
                      </a:solidFill>
                      <a:prstDash val="solid"/>
                      <a:round/>
                      <a:headEnd type="none" w="med" len="med"/>
                      <a:tailEnd type="none" w="med" len="med"/>
                    </a:lnR>
                    <a:lnT w="9525" cap="flat" cmpd="sng" algn="ctr">
                      <a:solidFill>
                        <a:srgbClr val="D5DCE8"/>
                      </a:solidFill>
                      <a:prstDash val="solid"/>
                      <a:round/>
                      <a:headEnd type="none" w="med" len="med"/>
                      <a:tailEnd type="none" w="med" len="med"/>
                    </a:lnT>
                    <a:lnB w="9525" cap="flat" cmpd="sng" algn="ctr">
                      <a:solidFill>
                        <a:srgbClr val="D5DCE8"/>
                      </a:solidFill>
                      <a:prstDash val="solid"/>
                      <a:round/>
                      <a:headEnd type="none" w="med" len="med"/>
                      <a:tailEnd type="none" w="med" len="med"/>
                    </a:lnB>
                  </a:tcPr>
                </a:tc>
                <a:tc>
                  <a:txBody>
                    <a:bodyPr/>
                    <a:lstStyle/>
                    <a:p>
                      <a:pPr marL="0" indent="0">
                        <a:buNone/>
                      </a:pPr>
                      <a:r>
                        <a:rPr lang="en-US" sz="2000" dirty="0">
                          <a:solidFill>
                            <a:srgbClr val="1A1A1A"/>
                          </a:solidFill>
                          <a:latin typeface="Calibri" pitchFamily="34" charset="0"/>
                          <a:ea typeface="Calibri" pitchFamily="34" charset="-122"/>
                          <a:cs typeface="Calibri" pitchFamily="34" charset="-120"/>
                        </a:rPr>
                        <a:t>Marine litter prevention indicator</a:t>
                      </a:r>
                      <a:endParaRPr lang="en-US" sz="2000" dirty="0">
                        <a:latin typeface="Calibri" charset="0"/>
                        <a:ea typeface="Calibri" charset="0"/>
                        <a:cs typeface="Calibri" charset="0"/>
                      </a:endParaRPr>
                    </a:p>
                  </a:txBody>
                  <a:tcPr marL="101600" marR="101600" marT="76200" marB="76200" anchor="ctr">
                    <a:lnL w="9525" cap="flat" cmpd="sng" algn="ctr">
                      <a:solidFill>
                        <a:srgbClr val="D5DCE8"/>
                      </a:solidFill>
                      <a:prstDash val="solid"/>
                      <a:round/>
                      <a:headEnd type="none" w="med" len="med"/>
                      <a:tailEnd type="none" w="med" len="med"/>
                    </a:lnL>
                    <a:lnR w="9525" cap="flat" cmpd="sng" algn="ctr">
                      <a:solidFill>
                        <a:srgbClr val="D5DCE8"/>
                      </a:solidFill>
                      <a:prstDash val="solid"/>
                      <a:round/>
                      <a:headEnd type="none" w="med" len="med"/>
                      <a:tailEnd type="none" w="med" len="med"/>
                    </a:lnR>
                    <a:lnT w="9525" cap="flat" cmpd="sng" algn="ctr">
                      <a:solidFill>
                        <a:srgbClr val="D5DCE8"/>
                      </a:solidFill>
                      <a:prstDash val="solid"/>
                      <a:round/>
                      <a:headEnd type="none" w="med" len="med"/>
                      <a:tailEnd type="none" w="med" len="med"/>
                    </a:lnT>
                    <a:lnB w="9525" cap="flat" cmpd="sng" algn="ctr">
                      <a:solidFill>
                        <a:srgbClr val="D5DCE8"/>
                      </a:solidFill>
                      <a:prstDash val="solid"/>
                      <a:round/>
                      <a:headEnd type="none" w="med" len="med"/>
                      <a:tailEnd type="none" w="med" len="med"/>
                    </a:lnB>
                  </a:tcPr>
                </a:tc>
                <a:extLst>
                  <a:ext uri="{0D108BD9-81ED-4DB2-BD59-A6C34878D82A}">
                    <a16:rowId xmlns:a16="http://schemas.microsoft.com/office/drawing/2014/main" val="10002"/>
                  </a:ext>
                </a:extLst>
              </a:tr>
              <a:tr h="497840">
                <a:tc>
                  <a:txBody>
                    <a:bodyPr/>
                    <a:lstStyle/>
                    <a:p>
                      <a:pPr marL="0" indent="0">
                        <a:buNone/>
                      </a:pPr>
                      <a:r>
                        <a:rPr lang="en-US" sz="2000" dirty="0">
                          <a:solidFill>
                            <a:srgbClr val="1A1A1A"/>
                          </a:solidFill>
                          <a:latin typeface="Calibri" pitchFamily="34" charset="0"/>
                          <a:ea typeface="Calibri" pitchFamily="34" charset="-122"/>
                          <a:cs typeface="Calibri" pitchFamily="34" charset="-120"/>
                        </a:rPr>
                        <a:t>SO2 indicator</a:t>
                      </a:r>
                      <a:endParaRPr lang="en-US" sz="2000" dirty="0">
                        <a:latin typeface="Calibri" charset="0"/>
                        <a:ea typeface="Calibri" charset="0"/>
                        <a:cs typeface="Calibri" charset="0"/>
                      </a:endParaRPr>
                    </a:p>
                  </a:txBody>
                  <a:tcPr marL="101600" marR="101600" marT="76200" marB="76200" anchor="ctr">
                    <a:lnL w="9525" cap="flat" cmpd="sng" algn="ctr">
                      <a:solidFill>
                        <a:srgbClr val="D5DCE8"/>
                      </a:solidFill>
                      <a:prstDash val="solid"/>
                      <a:round/>
                      <a:headEnd type="none" w="med" len="med"/>
                      <a:tailEnd type="none" w="med" len="med"/>
                    </a:lnL>
                    <a:lnR w="9525" cap="flat" cmpd="sng" algn="ctr">
                      <a:solidFill>
                        <a:srgbClr val="D5DCE8"/>
                      </a:solidFill>
                      <a:prstDash val="solid"/>
                      <a:round/>
                      <a:headEnd type="none" w="med" len="med"/>
                      <a:tailEnd type="none" w="med" len="med"/>
                    </a:lnR>
                    <a:lnT w="9525" cap="flat" cmpd="sng" algn="ctr">
                      <a:solidFill>
                        <a:srgbClr val="D5DCE8"/>
                      </a:solidFill>
                      <a:prstDash val="solid"/>
                      <a:round/>
                      <a:headEnd type="none" w="med" len="med"/>
                      <a:tailEnd type="none" w="med" len="med"/>
                    </a:lnT>
                    <a:lnB w="9525" cap="flat" cmpd="sng" algn="ctr">
                      <a:solidFill>
                        <a:srgbClr val="D5DCE8"/>
                      </a:solidFill>
                      <a:prstDash val="solid"/>
                      <a:round/>
                      <a:headEnd type="none" w="med" len="med"/>
                      <a:tailEnd type="none" w="med" len="med"/>
                    </a:lnB>
                  </a:tcPr>
                </a:tc>
                <a:tc>
                  <a:txBody>
                    <a:bodyPr/>
                    <a:lstStyle/>
                    <a:p>
                      <a:pPr marL="0" indent="0">
                        <a:buNone/>
                      </a:pPr>
                      <a:r>
                        <a:rPr lang="en-US" sz="2000" dirty="0">
                          <a:solidFill>
                            <a:srgbClr val="1A1A1A"/>
                          </a:solidFill>
                          <a:latin typeface="Calibri" pitchFamily="34" charset="0"/>
                          <a:ea typeface="Calibri" pitchFamily="34" charset="-122"/>
                          <a:cs typeface="Calibri" pitchFamily="34" charset="-120"/>
                        </a:rPr>
                        <a:t>Priority species indicator wording</a:t>
                      </a:r>
                      <a:endParaRPr lang="en-US" sz="2000" dirty="0">
                        <a:latin typeface="Calibri" charset="0"/>
                        <a:ea typeface="Calibri" charset="0"/>
                        <a:cs typeface="Calibri" charset="0"/>
                      </a:endParaRPr>
                    </a:p>
                  </a:txBody>
                  <a:tcPr marL="101600" marR="101600" marT="76200" marB="76200" anchor="ctr">
                    <a:lnL w="9525" cap="flat" cmpd="sng" algn="ctr">
                      <a:solidFill>
                        <a:srgbClr val="D5DCE8"/>
                      </a:solidFill>
                      <a:prstDash val="solid"/>
                      <a:round/>
                      <a:headEnd type="none" w="med" len="med"/>
                      <a:tailEnd type="none" w="med" len="med"/>
                    </a:lnL>
                    <a:lnR w="9525" cap="flat" cmpd="sng" algn="ctr">
                      <a:solidFill>
                        <a:srgbClr val="D5DCE8"/>
                      </a:solidFill>
                      <a:prstDash val="solid"/>
                      <a:round/>
                      <a:headEnd type="none" w="med" len="med"/>
                      <a:tailEnd type="none" w="med" len="med"/>
                    </a:lnR>
                    <a:lnT w="9525" cap="flat" cmpd="sng" algn="ctr">
                      <a:solidFill>
                        <a:srgbClr val="D5DCE8"/>
                      </a:solidFill>
                      <a:prstDash val="solid"/>
                      <a:round/>
                      <a:headEnd type="none" w="med" len="med"/>
                      <a:tailEnd type="none" w="med" len="med"/>
                    </a:lnT>
                    <a:lnB w="9525" cap="flat" cmpd="sng" algn="ctr">
                      <a:solidFill>
                        <a:srgbClr val="D5DCE8"/>
                      </a:solidFill>
                      <a:prstDash val="solid"/>
                      <a:round/>
                      <a:headEnd type="none" w="med" len="med"/>
                      <a:tailEnd type="none" w="med" len="med"/>
                    </a:lnB>
                  </a:tcPr>
                </a:tc>
                <a:extLst>
                  <a:ext uri="{0D108BD9-81ED-4DB2-BD59-A6C34878D82A}">
                    <a16:rowId xmlns:a16="http://schemas.microsoft.com/office/drawing/2014/main" val="10003"/>
                  </a:ext>
                </a:extLst>
              </a:tr>
              <a:tr h="497840">
                <a:tc>
                  <a:txBody>
                    <a:bodyPr/>
                    <a:lstStyle/>
                    <a:p>
                      <a:pPr marL="0" indent="0">
                        <a:buNone/>
                      </a:pPr>
                      <a:r>
                        <a:rPr lang="en-US" sz="2000" dirty="0">
                          <a:solidFill>
                            <a:srgbClr val="1A1A1A"/>
                          </a:solidFill>
                          <a:latin typeface="Calibri" pitchFamily="34" charset="0"/>
                          <a:ea typeface="Calibri" pitchFamily="34" charset="-122"/>
                          <a:cs typeface="Calibri" pitchFamily="34" charset="-120"/>
                        </a:rPr>
                        <a:t>SO2 indicator</a:t>
                      </a:r>
                      <a:endParaRPr lang="en-US" sz="2000" dirty="0">
                        <a:latin typeface="Calibri" charset="0"/>
                        <a:ea typeface="Calibri" charset="0"/>
                        <a:cs typeface="Calibri" charset="0"/>
                      </a:endParaRPr>
                    </a:p>
                  </a:txBody>
                  <a:tcPr marL="101600" marR="101600" marT="76200" marB="76200" anchor="ctr">
                    <a:lnL w="9525" cap="flat" cmpd="sng" algn="ctr">
                      <a:solidFill>
                        <a:srgbClr val="D5DCE8"/>
                      </a:solidFill>
                      <a:prstDash val="solid"/>
                      <a:round/>
                      <a:headEnd type="none" w="med" len="med"/>
                      <a:tailEnd type="none" w="med" len="med"/>
                    </a:lnL>
                    <a:lnR w="9525" cap="flat" cmpd="sng" algn="ctr">
                      <a:solidFill>
                        <a:srgbClr val="D5DCE8"/>
                      </a:solidFill>
                      <a:prstDash val="solid"/>
                      <a:round/>
                      <a:headEnd type="none" w="med" len="med"/>
                      <a:tailEnd type="none" w="med" len="med"/>
                    </a:lnR>
                    <a:lnT w="9525" cap="flat" cmpd="sng" algn="ctr">
                      <a:solidFill>
                        <a:srgbClr val="D5DCE8"/>
                      </a:solidFill>
                      <a:prstDash val="solid"/>
                      <a:round/>
                      <a:headEnd type="none" w="med" len="med"/>
                      <a:tailEnd type="none" w="med" len="med"/>
                    </a:lnT>
                    <a:lnB w="9525" cap="flat" cmpd="sng" algn="ctr">
                      <a:solidFill>
                        <a:srgbClr val="D5DCE8"/>
                      </a:solidFill>
                      <a:prstDash val="solid"/>
                      <a:round/>
                      <a:headEnd type="none" w="med" len="med"/>
                      <a:tailEnd type="none" w="med" len="med"/>
                    </a:lnB>
                  </a:tcPr>
                </a:tc>
                <a:tc>
                  <a:txBody>
                    <a:bodyPr/>
                    <a:lstStyle/>
                    <a:p>
                      <a:pPr marL="0" indent="0">
                        <a:buNone/>
                      </a:pPr>
                      <a:r>
                        <a:rPr lang="en-US" sz="2000" dirty="0">
                          <a:solidFill>
                            <a:srgbClr val="1A1A1A"/>
                          </a:solidFill>
                          <a:latin typeface="Calibri" pitchFamily="34" charset="0"/>
                          <a:ea typeface="Calibri" pitchFamily="34" charset="-122"/>
                          <a:cs typeface="Calibri" pitchFamily="34" charset="-120"/>
                        </a:rPr>
                        <a:t>Definition of “effective coastal zone management”</a:t>
                      </a:r>
                      <a:endParaRPr lang="en-US" sz="2000" dirty="0">
                        <a:latin typeface="Calibri" charset="0"/>
                        <a:ea typeface="Calibri" charset="0"/>
                        <a:cs typeface="Calibri" charset="0"/>
                      </a:endParaRPr>
                    </a:p>
                  </a:txBody>
                  <a:tcPr marL="101600" marR="101600" marT="76200" marB="76200" anchor="ctr">
                    <a:lnL w="9525" cap="flat" cmpd="sng" algn="ctr">
                      <a:solidFill>
                        <a:srgbClr val="D5DCE8"/>
                      </a:solidFill>
                      <a:prstDash val="solid"/>
                      <a:round/>
                      <a:headEnd type="none" w="med" len="med"/>
                      <a:tailEnd type="none" w="med" len="med"/>
                    </a:lnL>
                    <a:lnR w="9525" cap="flat" cmpd="sng" algn="ctr">
                      <a:solidFill>
                        <a:srgbClr val="D5DCE8"/>
                      </a:solidFill>
                      <a:prstDash val="solid"/>
                      <a:round/>
                      <a:headEnd type="none" w="med" len="med"/>
                      <a:tailEnd type="none" w="med" len="med"/>
                    </a:lnR>
                    <a:lnT w="9525" cap="flat" cmpd="sng" algn="ctr">
                      <a:solidFill>
                        <a:srgbClr val="D5DCE8"/>
                      </a:solidFill>
                      <a:prstDash val="solid"/>
                      <a:round/>
                      <a:headEnd type="none" w="med" len="med"/>
                      <a:tailEnd type="none" w="med" len="med"/>
                    </a:lnT>
                    <a:lnB w="9525" cap="flat" cmpd="sng" algn="ctr">
                      <a:solidFill>
                        <a:srgbClr val="D5DCE8"/>
                      </a:solidFill>
                      <a:prstDash val="solid"/>
                      <a:round/>
                      <a:headEnd type="none" w="med" len="med"/>
                      <a:tailEnd type="none" w="med" len="med"/>
                    </a:lnB>
                  </a:tcPr>
                </a:tc>
                <a:extLst>
                  <a:ext uri="{0D108BD9-81ED-4DB2-BD59-A6C34878D82A}">
                    <a16:rowId xmlns:a16="http://schemas.microsoft.com/office/drawing/2014/main" val="10004"/>
                  </a:ext>
                </a:extLst>
              </a:tr>
              <a:tr h="497840">
                <a:tc>
                  <a:txBody>
                    <a:bodyPr/>
                    <a:lstStyle/>
                    <a:p>
                      <a:pPr marL="0" indent="0">
                        <a:buNone/>
                      </a:pPr>
                      <a:r>
                        <a:rPr lang="en-US" sz="2000" dirty="0">
                          <a:solidFill>
                            <a:srgbClr val="1A1A1A"/>
                          </a:solidFill>
                          <a:latin typeface="Calibri" pitchFamily="34" charset="0"/>
                          <a:ea typeface="Calibri" pitchFamily="34" charset="-122"/>
                          <a:cs typeface="Calibri" pitchFamily="34" charset="-120"/>
                        </a:rPr>
                        <a:t>SO2 activity</a:t>
                      </a:r>
                      <a:endParaRPr lang="en-US" sz="2000" dirty="0">
                        <a:latin typeface="Calibri" charset="0"/>
                        <a:ea typeface="Calibri" charset="0"/>
                        <a:cs typeface="Calibri" charset="0"/>
                      </a:endParaRPr>
                    </a:p>
                  </a:txBody>
                  <a:tcPr marL="101600" marR="101600" marT="76200" marB="76200" anchor="ctr">
                    <a:lnL w="9525" cap="flat" cmpd="sng" algn="ctr">
                      <a:solidFill>
                        <a:srgbClr val="D5DCE8"/>
                      </a:solidFill>
                      <a:prstDash val="solid"/>
                      <a:round/>
                      <a:headEnd type="none" w="med" len="med"/>
                      <a:tailEnd type="none" w="med" len="med"/>
                    </a:lnL>
                    <a:lnR w="9525" cap="flat" cmpd="sng" algn="ctr">
                      <a:solidFill>
                        <a:srgbClr val="D5DCE8"/>
                      </a:solidFill>
                      <a:prstDash val="solid"/>
                      <a:round/>
                      <a:headEnd type="none" w="med" len="med"/>
                      <a:tailEnd type="none" w="med" len="med"/>
                    </a:lnR>
                    <a:lnT w="9525" cap="flat" cmpd="sng" algn="ctr">
                      <a:solidFill>
                        <a:srgbClr val="D5DCE8"/>
                      </a:solidFill>
                      <a:prstDash val="solid"/>
                      <a:round/>
                      <a:headEnd type="none" w="med" len="med"/>
                      <a:tailEnd type="none" w="med" len="med"/>
                    </a:lnT>
                    <a:lnB w="9525" cap="flat" cmpd="sng" algn="ctr">
                      <a:solidFill>
                        <a:srgbClr val="D5DCE8"/>
                      </a:solidFill>
                      <a:prstDash val="solid"/>
                      <a:round/>
                      <a:headEnd type="none" w="med" len="med"/>
                      <a:tailEnd type="none" w="med" len="med"/>
                    </a:lnB>
                  </a:tcPr>
                </a:tc>
                <a:tc>
                  <a:txBody>
                    <a:bodyPr/>
                    <a:lstStyle/>
                    <a:p>
                      <a:pPr marL="0" indent="0">
                        <a:buNone/>
                      </a:pPr>
                      <a:r>
                        <a:rPr lang="en-US" sz="2000" dirty="0">
                          <a:solidFill>
                            <a:srgbClr val="1A1A1A"/>
                          </a:solidFill>
                          <a:latin typeface="Calibri" pitchFamily="34" charset="0"/>
                          <a:ea typeface="Calibri" pitchFamily="34" charset="-122"/>
                          <a:cs typeface="Calibri" pitchFamily="34" charset="-120"/>
                        </a:rPr>
                        <a:t>MPA network protection level &amp; consistency</a:t>
                      </a:r>
                      <a:endParaRPr lang="en-US" sz="2000" dirty="0">
                        <a:latin typeface="Calibri" charset="0"/>
                        <a:ea typeface="Calibri" charset="0"/>
                        <a:cs typeface="Calibri" charset="0"/>
                      </a:endParaRPr>
                    </a:p>
                  </a:txBody>
                  <a:tcPr marL="101600" marR="101600" marT="76200" marB="76200" anchor="ctr">
                    <a:lnL w="9525" cap="flat" cmpd="sng" algn="ctr">
                      <a:solidFill>
                        <a:srgbClr val="D5DCE8"/>
                      </a:solidFill>
                      <a:prstDash val="solid"/>
                      <a:round/>
                      <a:headEnd type="none" w="med" len="med"/>
                      <a:tailEnd type="none" w="med" len="med"/>
                    </a:lnL>
                    <a:lnR w="9525" cap="flat" cmpd="sng" algn="ctr">
                      <a:solidFill>
                        <a:srgbClr val="D5DCE8"/>
                      </a:solidFill>
                      <a:prstDash val="solid"/>
                      <a:round/>
                      <a:headEnd type="none" w="med" len="med"/>
                      <a:tailEnd type="none" w="med" len="med"/>
                    </a:lnR>
                    <a:lnT w="9525" cap="flat" cmpd="sng" algn="ctr">
                      <a:solidFill>
                        <a:srgbClr val="D5DCE8"/>
                      </a:solidFill>
                      <a:prstDash val="solid"/>
                      <a:round/>
                      <a:headEnd type="none" w="med" len="med"/>
                      <a:tailEnd type="none" w="med" len="med"/>
                    </a:lnT>
                    <a:lnB w="9525" cap="flat" cmpd="sng" algn="ctr">
                      <a:solidFill>
                        <a:srgbClr val="D5DCE8"/>
                      </a:solidFill>
                      <a:prstDash val="solid"/>
                      <a:round/>
                      <a:headEnd type="none" w="med" len="med"/>
                      <a:tailEnd type="none" w="med" len="med"/>
                    </a:lnB>
                  </a:tcPr>
                </a:tc>
                <a:extLst>
                  <a:ext uri="{0D108BD9-81ED-4DB2-BD59-A6C34878D82A}">
                    <a16:rowId xmlns:a16="http://schemas.microsoft.com/office/drawing/2014/main" val="10005"/>
                  </a:ext>
                </a:extLst>
              </a:tr>
              <a:tr h="497840">
                <a:tc>
                  <a:txBody>
                    <a:bodyPr/>
                    <a:lstStyle/>
                    <a:p>
                      <a:pPr marL="0" indent="0">
                        <a:buNone/>
                      </a:pPr>
                      <a:r>
                        <a:rPr lang="en-US" sz="2000" dirty="0">
                          <a:solidFill>
                            <a:srgbClr val="1A1A1A"/>
                          </a:solidFill>
                          <a:latin typeface="Calibri" pitchFamily="34" charset="0"/>
                          <a:ea typeface="Calibri" pitchFamily="34" charset="-122"/>
                          <a:cs typeface="Calibri" pitchFamily="34" charset="-120"/>
                        </a:rPr>
                        <a:t>SO2 methodology</a:t>
                      </a:r>
                      <a:endParaRPr lang="en-US" sz="2000" dirty="0">
                        <a:latin typeface="Calibri" charset="0"/>
                        <a:ea typeface="Calibri" charset="0"/>
                        <a:cs typeface="Calibri" charset="0"/>
                      </a:endParaRPr>
                    </a:p>
                  </a:txBody>
                  <a:tcPr marL="101600" marR="101600" marT="76200" marB="76200" anchor="ctr">
                    <a:lnL w="9525" cap="flat" cmpd="sng" algn="ctr">
                      <a:solidFill>
                        <a:srgbClr val="D5DCE8"/>
                      </a:solidFill>
                      <a:prstDash val="solid"/>
                      <a:round/>
                      <a:headEnd type="none" w="med" len="med"/>
                      <a:tailEnd type="none" w="med" len="med"/>
                    </a:lnL>
                    <a:lnR w="9525" cap="flat" cmpd="sng" algn="ctr">
                      <a:solidFill>
                        <a:srgbClr val="D5DCE8"/>
                      </a:solidFill>
                      <a:prstDash val="solid"/>
                      <a:round/>
                      <a:headEnd type="none" w="med" len="med"/>
                      <a:tailEnd type="none" w="med" len="med"/>
                    </a:lnR>
                    <a:lnT w="9525" cap="flat" cmpd="sng" algn="ctr">
                      <a:solidFill>
                        <a:srgbClr val="D5DCE8"/>
                      </a:solidFill>
                      <a:prstDash val="solid"/>
                      <a:round/>
                      <a:headEnd type="none" w="med" len="med"/>
                      <a:tailEnd type="none" w="med" len="med"/>
                    </a:lnT>
                    <a:lnB w="9525" cap="flat" cmpd="sng" algn="ctr">
                      <a:solidFill>
                        <a:srgbClr val="D5DCE8"/>
                      </a:solidFill>
                      <a:prstDash val="solid"/>
                      <a:round/>
                      <a:headEnd type="none" w="med" len="med"/>
                      <a:tailEnd type="none" w="med" len="med"/>
                    </a:lnB>
                  </a:tcPr>
                </a:tc>
                <a:tc>
                  <a:txBody>
                    <a:bodyPr/>
                    <a:lstStyle/>
                    <a:p>
                      <a:pPr marL="0" indent="0">
                        <a:buNone/>
                      </a:pPr>
                      <a:r>
                        <a:rPr lang="en-US" sz="2000" dirty="0">
                          <a:solidFill>
                            <a:srgbClr val="1A1A1A"/>
                          </a:solidFill>
                          <a:latin typeface="Calibri" pitchFamily="34" charset="0"/>
                          <a:ea typeface="Calibri" pitchFamily="34" charset="-122"/>
                          <a:cs typeface="Calibri" pitchFamily="34" charset="-120"/>
                        </a:rPr>
                        <a:t>MPA effectiveness scoring methodology</a:t>
                      </a:r>
                      <a:endParaRPr lang="en-US" sz="2000" dirty="0">
                        <a:latin typeface="Calibri" charset="0"/>
                        <a:ea typeface="Calibri" charset="0"/>
                        <a:cs typeface="Calibri" charset="0"/>
                      </a:endParaRPr>
                    </a:p>
                  </a:txBody>
                  <a:tcPr marL="101600" marR="101600" marT="76200" marB="76200" anchor="ctr">
                    <a:lnL w="9525" cap="flat" cmpd="sng" algn="ctr">
                      <a:solidFill>
                        <a:srgbClr val="D5DCE8"/>
                      </a:solidFill>
                      <a:prstDash val="solid"/>
                      <a:round/>
                      <a:headEnd type="none" w="med" len="med"/>
                      <a:tailEnd type="none" w="med" len="med"/>
                    </a:lnL>
                    <a:lnR w="9525" cap="flat" cmpd="sng" algn="ctr">
                      <a:solidFill>
                        <a:srgbClr val="D5DCE8"/>
                      </a:solidFill>
                      <a:prstDash val="solid"/>
                      <a:round/>
                      <a:headEnd type="none" w="med" len="med"/>
                      <a:tailEnd type="none" w="med" len="med"/>
                    </a:lnR>
                    <a:lnT w="9525" cap="flat" cmpd="sng" algn="ctr">
                      <a:solidFill>
                        <a:srgbClr val="D5DCE8"/>
                      </a:solidFill>
                      <a:prstDash val="solid"/>
                      <a:round/>
                      <a:headEnd type="none" w="med" len="med"/>
                      <a:tailEnd type="none" w="med" len="med"/>
                    </a:lnT>
                    <a:lnB w="9525" cap="flat" cmpd="sng" algn="ctr">
                      <a:solidFill>
                        <a:srgbClr val="D5DCE8"/>
                      </a:solidFill>
                      <a:prstDash val="solid"/>
                      <a:round/>
                      <a:headEnd type="none" w="med" len="med"/>
                      <a:tailEnd type="none" w="med" len="med"/>
                    </a:lnB>
                  </a:tcPr>
                </a:tc>
                <a:extLst>
                  <a:ext uri="{0D108BD9-81ED-4DB2-BD59-A6C34878D82A}">
                    <a16:rowId xmlns:a16="http://schemas.microsoft.com/office/drawing/2014/main" val="10006"/>
                  </a:ext>
                </a:extLst>
              </a:tr>
              <a:tr h="497840">
                <a:tc>
                  <a:txBody>
                    <a:bodyPr/>
                    <a:lstStyle/>
                    <a:p>
                      <a:pPr marL="0" indent="0">
                        <a:buNone/>
                      </a:pPr>
                      <a:r>
                        <a:rPr lang="en-US" sz="2000" dirty="0">
                          <a:solidFill>
                            <a:srgbClr val="1A1A1A"/>
                          </a:solidFill>
                          <a:latin typeface="Calibri" pitchFamily="34" charset="0"/>
                          <a:ea typeface="Calibri" pitchFamily="34" charset="-122"/>
                          <a:cs typeface="Calibri" pitchFamily="34" charset="-120"/>
                        </a:rPr>
                        <a:t>SO2 scope</a:t>
                      </a:r>
                      <a:endParaRPr lang="en-US" sz="2000" dirty="0">
                        <a:latin typeface="Calibri" charset="0"/>
                        <a:ea typeface="Calibri" charset="0"/>
                        <a:cs typeface="Calibri" charset="0"/>
                      </a:endParaRPr>
                    </a:p>
                  </a:txBody>
                  <a:tcPr marL="101600" marR="101600" marT="76200" marB="76200" anchor="ctr">
                    <a:lnL w="9525" cap="flat" cmpd="sng" algn="ctr">
                      <a:solidFill>
                        <a:srgbClr val="D5DCE8"/>
                      </a:solidFill>
                      <a:prstDash val="solid"/>
                      <a:round/>
                      <a:headEnd type="none" w="med" len="med"/>
                      <a:tailEnd type="none" w="med" len="med"/>
                    </a:lnL>
                    <a:lnR w="9525" cap="flat" cmpd="sng" algn="ctr">
                      <a:solidFill>
                        <a:srgbClr val="D5DCE8"/>
                      </a:solidFill>
                      <a:prstDash val="solid"/>
                      <a:round/>
                      <a:headEnd type="none" w="med" len="med"/>
                      <a:tailEnd type="none" w="med" len="med"/>
                    </a:lnR>
                    <a:lnT w="9525" cap="flat" cmpd="sng" algn="ctr">
                      <a:solidFill>
                        <a:srgbClr val="D5DCE8"/>
                      </a:solidFill>
                      <a:prstDash val="solid"/>
                      <a:round/>
                      <a:headEnd type="none" w="med" len="med"/>
                      <a:tailEnd type="none" w="med" len="med"/>
                    </a:lnT>
                    <a:lnB w="9525" cap="flat" cmpd="sng" algn="ctr">
                      <a:solidFill>
                        <a:srgbClr val="D5DCE8"/>
                      </a:solidFill>
                      <a:prstDash val="solid"/>
                      <a:round/>
                      <a:headEnd type="none" w="med" len="med"/>
                      <a:tailEnd type="none" w="med" len="med"/>
                    </a:lnB>
                  </a:tcPr>
                </a:tc>
                <a:tc>
                  <a:txBody>
                    <a:bodyPr/>
                    <a:lstStyle/>
                    <a:p>
                      <a:pPr marL="0" indent="0">
                        <a:buNone/>
                      </a:pPr>
                      <a:r>
                        <a:rPr lang="en-US" sz="2000" dirty="0">
                          <a:solidFill>
                            <a:srgbClr val="1A1A1A"/>
                          </a:solidFill>
                          <a:latin typeface="Calibri" pitchFamily="34" charset="0"/>
                          <a:ea typeface="Calibri" pitchFamily="34" charset="-122"/>
                          <a:cs typeface="Calibri" pitchFamily="34" charset="-120"/>
                        </a:rPr>
                        <a:t>Sea turtle convention linkage</a:t>
                      </a:r>
                      <a:endParaRPr lang="en-US" sz="2000" dirty="0">
                        <a:latin typeface="Calibri" charset="0"/>
                        <a:ea typeface="Calibri" charset="0"/>
                        <a:cs typeface="Calibri" charset="0"/>
                      </a:endParaRPr>
                    </a:p>
                  </a:txBody>
                  <a:tcPr marL="101600" marR="101600" marT="76200" marB="76200" anchor="ctr">
                    <a:lnL w="9525" cap="flat" cmpd="sng" algn="ctr">
                      <a:solidFill>
                        <a:srgbClr val="D5DCE8"/>
                      </a:solidFill>
                      <a:prstDash val="solid"/>
                      <a:round/>
                      <a:headEnd type="none" w="med" len="med"/>
                      <a:tailEnd type="none" w="med" len="med"/>
                    </a:lnL>
                    <a:lnR w="9525" cap="flat" cmpd="sng" algn="ctr">
                      <a:solidFill>
                        <a:srgbClr val="D5DCE8"/>
                      </a:solidFill>
                      <a:prstDash val="solid"/>
                      <a:round/>
                      <a:headEnd type="none" w="med" len="med"/>
                      <a:tailEnd type="none" w="med" len="med"/>
                    </a:lnR>
                    <a:lnT w="9525" cap="flat" cmpd="sng" algn="ctr">
                      <a:solidFill>
                        <a:srgbClr val="D5DCE8"/>
                      </a:solidFill>
                      <a:prstDash val="solid"/>
                      <a:round/>
                      <a:headEnd type="none" w="med" len="med"/>
                      <a:tailEnd type="none" w="med" len="med"/>
                    </a:lnT>
                    <a:lnB w="9525" cap="flat" cmpd="sng" algn="ctr">
                      <a:solidFill>
                        <a:srgbClr val="D5DCE8"/>
                      </a:solidFill>
                      <a:prstDash val="solid"/>
                      <a:round/>
                      <a:headEnd type="none" w="med" len="med"/>
                      <a:tailEnd type="none" w="med" len="med"/>
                    </a:lnB>
                  </a:tcPr>
                </a:tc>
                <a:extLst>
                  <a:ext uri="{0D108BD9-81ED-4DB2-BD59-A6C34878D82A}">
                    <a16:rowId xmlns:a16="http://schemas.microsoft.com/office/drawing/2014/main" val="10007"/>
                  </a:ext>
                </a:extLst>
              </a:tr>
              <a:tr h="497840">
                <a:tc>
                  <a:txBody>
                    <a:bodyPr/>
                    <a:lstStyle/>
                    <a:p>
                      <a:pPr marL="0" indent="0">
                        <a:buNone/>
                      </a:pPr>
                      <a:r>
                        <a:rPr lang="en-US" sz="2000" dirty="0">
                          <a:solidFill>
                            <a:srgbClr val="1A1A1A"/>
                          </a:solidFill>
                          <a:latin typeface="Calibri" pitchFamily="34" charset="0"/>
                          <a:ea typeface="Calibri" pitchFamily="34" charset="-122"/>
                          <a:cs typeface="Calibri" pitchFamily="34" charset="-120"/>
                        </a:rPr>
                        <a:t>SO2 indicator</a:t>
                      </a:r>
                      <a:endParaRPr lang="en-US" sz="2000" dirty="0">
                        <a:latin typeface="Calibri" charset="0"/>
                        <a:ea typeface="Calibri" charset="0"/>
                        <a:cs typeface="Calibri" charset="0"/>
                      </a:endParaRPr>
                    </a:p>
                  </a:txBody>
                  <a:tcPr marL="101600" marR="101600" marT="76200" marB="76200" anchor="ctr">
                    <a:lnL w="9525" cap="flat" cmpd="sng" algn="ctr">
                      <a:solidFill>
                        <a:srgbClr val="D5DCE8"/>
                      </a:solidFill>
                      <a:prstDash val="solid"/>
                      <a:round/>
                      <a:headEnd type="none" w="med" len="med"/>
                      <a:tailEnd type="none" w="med" len="med"/>
                    </a:lnL>
                    <a:lnR w="9525" cap="flat" cmpd="sng" algn="ctr">
                      <a:solidFill>
                        <a:srgbClr val="D5DCE8"/>
                      </a:solidFill>
                      <a:prstDash val="solid"/>
                      <a:round/>
                      <a:headEnd type="none" w="med" len="med"/>
                      <a:tailEnd type="none" w="med" len="med"/>
                    </a:lnR>
                    <a:lnT w="9525" cap="flat" cmpd="sng" algn="ctr">
                      <a:solidFill>
                        <a:srgbClr val="D5DCE8"/>
                      </a:solidFill>
                      <a:prstDash val="solid"/>
                      <a:round/>
                      <a:headEnd type="none" w="med" len="med"/>
                      <a:tailEnd type="none" w="med" len="med"/>
                    </a:lnT>
                    <a:lnB w="9525" cap="flat" cmpd="sng" algn="ctr">
                      <a:solidFill>
                        <a:srgbClr val="D5DCE8"/>
                      </a:solidFill>
                      <a:prstDash val="solid"/>
                      <a:round/>
                      <a:headEnd type="none" w="med" len="med"/>
                      <a:tailEnd type="none" w="med" len="med"/>
                    </a:lnB>
                  </a:tcPr>
                </a:tc>
                <a:tc>
                  <a:txBody>
                    <a:bodyPr/>
                    <a:lstStyle/>
                    <a:p>
                      <a:pPr marL="0" indent="0">
                        <a:buNone/>
                      </a:pPr>
                      <a:r>
                        <a:rPr lang="en-US" sz="2000" dirty="0">
                          <a:solidFill>
                            <a:srgbClr val="1A1A1A"/>
                          </a:solidFill>
                          <a:latin typeface="Calibri" pitchFamily="34" charset="0"/>
                          <a:ea typeface="Calibri" pitchFamily="34" charset="-122"/>
                          <a:cs typeface="Calibri" pitchFamily="34" charset="-120"/>
                        </a:rPr>
                        <a:t>Joint-initiatives effectiveness measure</a:t>
                      </a:r>
                      <a:endParaRPr lang="en-US" sz="2000" dirty="0">
                        <a:latin typeface="Calibri" charset="0"/>
                        <a:ea typeface="Calibri" charset="0"/>
                        <a:cs typeface="Calibri" charset="0"/>
                      </a:endParaRPr>
                    </a:p>
                  </a:txBody>
                  <a:tcPr marL="101600" marR="101600" marT="76200" marB="76200" anchor="ctr">
                    <a:lnL w="9525" cap="flat" cmpd="sng" algn="ctr">
                      <a:solidFill>
                        <a:srgbClr val="D5DCE8"/>
                      </a:solidFill>
                      <a:prstDash val="solid"/>
                      <a:round/>
                      <a:headEnd type="none" w="med" len="med"/>
                      <a:tailEnd type="none" w="med" len="med"/>
                    </a:lnL>
                    <a:lnR w="9525" cap="flat" cmpd="sng" algn="ctr">
                      <a:solidFill>
                        <a:srgbClr val="D5DCE8"/>
                      </a:solidFill>
                      <a:prstDash val="solid"/>
                      <a:round/>
                      <a:headEnd type="none" w="med" len="med"/>
                      <a:tailEnd type="none" w="med" len="med"/>
                    </a:lnR>
                    <a:lnT w="9525" cap="flat" cmpd="sng" algn="ctr">
                      <a:solidFill>
                        <a:srgbClr val="D5DCE8"/>
                      </a:solidFill>
                      <a:prstDash val="solid"/>
                      <a:round/>
                      <a:headEnd type="none" w="med" len="med"/>
                      <a:tailEnd type="none" w="med" len="med"/>
                    </a:lnT>
                    <a:lnB w="9525" cap="flat" cmpd="sng" algn="ctr">
                      <a:solidFill>
                        <a:srgbClr val="D5DCE8"/>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pic>
        <p:nvPicPr>
          <p:cNvPr id="9" name="Picture 8">
            <a:extLst>
              <a:ext uri="{FF2B5EF4-FFF2-40B4-BE49-F238E27FC236}">
                <a16:creationId xmlns:a16="http://schemas.microsoft.com/office/drawing/2014/main" id="{FF562756-8F1C-F590-6A87-81001544569B}"/>
              </a:ext>
            </a:extLst>
          </p:cNvPr>
          <p:cNvPicPr>
            <a:picLocks noChangeAspect="1"/>
          </p:cNvPicPr>
          <p:nvPr/>
        </p:nvPicPr>
        <p:blipFill>
          <a:blip r:embed="rId3"/>
          <a:stretch>
            <a:fillRect/>
          </a:stretch>
        </p:blipFill>
        <p:spPr>
          <a:xfrm>
            <a:off x="10266218" y="24418"/>
            <a:ext cx="1701338" cy="957003"/>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0D2150"/>
        </a:solidFill>
        <a:effectLst/>
      </p:bgPr>
    </p:bg>
    <p:spTree>
      <p:nvGrpSpPr>
        <p:cNvPr id="1" name=""/>
        <p:cNvGrpSpPr/>
        <p:nvPr/>
      </p:nvGrpSpPr>
      <p:grpSpPr>
        <a:xfrm>
          <a:off x="0" y="0"/>
          <a:ext cx="0" cy="0"/>
          <a:chOff x="0" y="0"/>
          <a:chExt cx="0" cy="0"/>
        </a:xfrm>
      </p:grpSpPr>
      <p:sp>
        <p:nvSpPr>
          <p:cNvPr id="4" name="Text 2"/>
          <p:cNvSpPr/>
          <p:nvPr/>
        </p:nvSpPr>
        <p:spPr>
          <a:xfrm>
            <a:off x="457200" y="6510528"/>
            <a:ext cx="7772400" cy="274320"/>
          </a:xfrm>
          <a:prstGeom prst="rect">
            <a:avLst/>
          </a:prstGeom>
          <a:noFill/>
          <a:ln/>
        </p:spPr>
        <p:txBody>
          <a:bodyPr wrap="square" lIns="0" tIns="0" rIns="0" bIns="0" rtlCol="0" anchor="ctr"/>
          <a:lstStyle/>
          <a:p>
            <a:pPr marL="0" indent="0" algn="l">
              <a:buNone/>
            </a:pPr>
            <a:r>
              <a:rPr lang="en-US" sz="1000" dirty="0">
                <a:solidFill>
                  <a:srgbClr val="AEB8CC"/>
                </a:solidFill>
                <a:latin typeface="Calibri" pitchFamily="34" charset="0"/>
                <a:ea typeface="Calibri" pitchFamily="34" charset="-122"/>
                <a:cs typeface="Calibri" pitchFamily="34" charset="-120"/>
              </a:rPr>
              <a:t>UNEP-CEP  |  Cartagena Convention Secretariat</a:t>
            </a:r>
            <a:endParaRPr lang="en-US" sz="1000" dirty="0"/>
          </a:p>
        </p:txBody>
      </p:sp>
      <p:sp>
        <p:nvSpPr>
          <p:cNvPr id="5" name="Text 3"/>
          <p:cNvSpPr/>
          <p:nvPr/>
        </p:nvSpPr>
        <p:spPr>
          <a:xfrm>
            <a:off x="11521440" y="6510528"/>
            <a:ext cx="365760" cy="274320"/>
          </a:xfrm>
          <a:prstGeom prst="rect">
            <a:avLst/>
          </a:prstGeom>
          <a:noFill/>
          <a:ln/>
        </p:spPr>
        <p:txBody>
          <a:bodyPr wrap="square" lIns="0" tIns="0" rIns="0" bIns="0" rtlCol="0" anchor="ctr"/>
          <a:lstStyle/>
          <a:p>
            <a:pPr marL="0" indent="0" algn="r">
              <a:buNone/>
            </a:pPr>
            <a:r>
              <a:rPr lang="en-US" sz="1000" dirty="0">
                <a:solidFill>
                  <a:srgbClr val="AEB8CC"/>
                </a:solidFill>
                <a:latin typeface="Calibri" pitchFamily="34" charset="0"/>
                <a:ea typeface="Calibri" pitchFamily="34" charset="-122"/>
                <a:cs typeface="Calibri" pitchFamily="34" charset="-120"/>
              </a:rPr>
              <a:t>18</a:t>
            </a:r>
            <a:endParaRPr lang="en-US" sz="1000" dirty="0"/>
          </a:p>
        </p:txBody>
      </p:sp>
      <p:sp>
        <p:nvSpPr>
          <p:cNvPr id="6" name="Text 4"/>
          <p:cNvSpPr/>
          <p:nvPr/>
        </p:nvSpPr>
        <p:spPr>
          <a:xfrm>
            <a:off x="457200" y="731520"/>
            <a:ext cx="7315200" cy="365760"/>
          </a:xfrm>
          <a:prstGeom prst="rect">
            <a:avLst/>
          </a:prstGeom>
          <a:noFill/>
          <a:ln/>
        </p:spPr>
        <p:txBody>
          <a:bodyPr wrap="square" lIns="0" tIns="0" rIns="0" bIns="0" rtlCol="0" anchor="ctr"/>
          <a:lstStyle/>
          <a:p>
            <a:pPr marL="0" indent="0">
              <a:buNone/>
            </a:pPr>
            <a:r>
              <a:rPr lang="en-US" sz="1500" b="1" kern="0" spc="200" dirty="0">
                <a:solidFill>
                  <a:srgbClr val="E8A838"/>
                </a:solidFill>
                <a:latin typeface="Calibri" pitchFamily="34" charset="0"/>
                <a:ea typeface="Calibri" pitchFamily="34" charset="-122"/>
                <a:cs typeface="Calibri" pitchFamily="34" charset="-120"/>
              </a:rPr>
              <a:t>STATUS AND NEXT STEPS</a:t>
            </a:r>
            <a:endParaRPr lang="en-US" sz="1500" dirty="0"/>
          </a:p>
        </p:txBody>
      </p:sp>
      <p:sp>
        <p:nvSpPr>
          <p:cNvPr id="7" name="Text 5"/>
          <p:cNvSpPr/>
          <p:nvPr/>
        </p:nvSpPr>
        <p:spPr>
          <a:xfrm>
            <a:off x="673331" y="1288473"/>
            <a:ext cx="10332720" cy="3200400"/>
          </a:xfrm>
          <a:prstGeom prst="rect">
            <a:avLst/>
          </a:prstGeom>
          <a:noFill/>
          <a:ln/>
        </p:spPr>
        <p:txBody>
          <a:bodyPr wrap="square" lIns="0" tIns="0" rIns="0" bIns="0" rtlCol="0" anchor="t"/>
          <a:lstStyle/>
          <a:p>
            <a:pPr marL="342900" indent="-342900">
              <a:lnSpc>
                <a:spcPct val="120000"/>
              </a:lnSpc>
              <a:spcAft>
                <a:spcPts val="1600"/>
              </a:spcAft>
              <a:buSzPct val="100000"/>
              <a:buChar char="•"/>
            </a:pPr>
            <a:r>
              <a:rPr lang="en-US" sz="2400" dirty="0">
                <a:solidFill>
                  <a:srgbClr val="FFFFFF"/>
                </a:solidFill>
                <a:latin typeface="Calibri" pitchFamily="34" charset="0"/>
                <a:ea typeface="Calibri" pitchFamily="34" charset="-122"/>
                <a:cs typeface="Calibri" pitchFamily="34" charset="-120"/>
              </a:rPr>
              <a:t>The clean version of the Strategy was circulated.</a:t>
            </a:r>
            <a:endParaRPr lang="en-US" sz="2400" dirty="0"/>
          </a:p>
          <a:p>
            <a:pPr marL="342900" indent="-342900">
              <a:lnSpc>
                <a:spcPct val="120000"/>
              </a:lnSpc>
              <a:spcAft>
                <a:spcPts val="1600"/>
              </a:spcAft>
              <a:buSzPct val="100000"/>
              <a:buChar char="•"/>
            </a:pPr>
            <a:r>
              <a:rPr lang="en-US" sz="2400" dirty="0">
                <a:solidFill>
                  <a:srgbClr val="FFFFFF"/>
                </a:solidFill>
                <a:latin typeface="Calibri" pitchFamily="34" charset="0"/>
                <a:ea typeface="Calibri" pitchFamily="34" charset="-122"/>
                <a:cs typeface="Calibri" pitchFamily="34" charset="-120"/>
              </a:rPr>
              <a:t>Summary of the Twelve groups of comments and edits were also provided. </a:t>
            </a:r>
          </a:p>
          <a:p>
            <a:pPr marL="342900" indent="-342900">
              <a:lnSpc>
                <a:spcPct val="120000"/>
              </a:lnSpc>
              <a:spcAft>
                <a:spcPts val="1600"/>
              </a:spcAft>
              <a:buSzPct val="100000"/>
              <a:buChar char="•"/>
            </a:pPr>
            <a:r>
              <a:rPr lang="en-US" sz="2400" dirty="0">
                <a:solidFill>
                  <a:srgbClr val="FFFFFF"/>
                </a:solidFill>
                <a:latin typeface="Calibri" pitchFamily="34" charset="0"/>
                <a:ea typeface="Calibri" pitchFamily="34" charset="-122"/>
                <a:cs typeface="Calibri" pitchFamily="34" charset="-120"/>
              </a:rPr>
              <a:t>For Governments who asked specific questions or provided detailed comments, a tracked changes version was shared to provide how each comment was addressed.</a:t>
            </a:r>
            <a:endParaRPr lang="en-US" sz="2400" dirty="0"/>
          </a:p>
          <a:p>
            <a:pPr marL="342900" indent="-342900">
              <a:lnSpc>
                <a:spcPct val="120000"/>
              </a:lnSpc>
              <a:spcAft>
                <a:spcPts val="1600"/>
              </a:spcAft>
              <a:buSzPct val="100000"/>
              <a:buChar char="•"/>
            </a:pPr>
            <a:r>
              <a:rPr lang="en-US" sz="2400" dirty="0">
                <a:solidFill>
                  <a:srgbClr val="FFFFFF"/>
                </a:solidFill>
                <a:latin typeface="Calibri" pitchFamily="34" charset="0"/>
                <a:ea typeface="Calibri" pitchFamily="34" charset="-122"/>
                <a:cs typeface="Calibri" pitchFamily="34" charset="-120"/>
              </a:rPr>
              <a:t>Eight items were recommended for Contracting Parties’ discussion and guidance at this meeting with additional reflections from the Secretariat.</a:t>
            </a:r>
            <a:endParaRPr lang="en-US" sz="2400" dirty="0"/>
          </a:p>
          <a:p>
            <a:pPr marL="342900" indent="-342900">
              <a:lnSpc>
                <a:spcPct val="120000"/>
              </a:lnSpc>
              <a:spcAft>
                <a:spcPts val="1600"/>
              </a:spcAft>
              <a:buSzPct val="100000"/>
              <a:buChar char="•"/>
            </a:pPr>
            <a:r>
              <a:rPr lang="en-US" sz="2400" dirty="0">
                <a:solidFill>
                  <a:srgbClr val="FFFFFF"/>
                </a:solidFill>
                <a:latin typeface="Calibri" pitchFamily="34" charset="0"/>
                <a:ea typeface="Calibri" pitchFamily="34" charset="-122"/>
                <a:cs typeface="Calibri" pitchFamily="34" charset="-120"/>
              </a:rPr>
              <a:t>Endorsement depends on Parties reaching agreement on those eight items, with formal adoption to follow based on your recommendations and future Bureau’s guidance.</a:t>
            </a:r>
            <a:endParaRPr lang="en-US" sz="2400" dirty="0"/>
          </a:p>
        </p:txBody>
      </p:sp>
      <p:pic>
        <p:nvPicPr>
          <p:cNvPr id="9" name="Picture 8">
            <a:extLst>
              <a:ext uri="{FF2B5EF4-FFF2-40B4-BE49-F238E27FC236}">
                <a16:creationId xmlns:a16="http://schemas.microsoft.com/office/drawing/2014/main" id="{5F223054-73B2-8402-CBC0-975345081D3D}"/>
              </a:ext>
            </a:extLst>
          </p:cNvPr>
          <p:cNvPicPr>
            <a:picLocks noChangeAspect="1"/>
          </p:cNvPicPr>
          <p:nvPr/>
        </p:nvPicPr>
        <p:blipFill>
          <a:blip r:embed="rId3"/>
          <a:stretch>
            <a:fillRect/>
          </a:stretch>
        </p:blipFill>
        <p:spPr>
          <a:xfrm>
            <a:off x="8135745" y="-844209"/>
            <a:ext cx="4302111" cy="2419938"/>
          </a:xfrm>
          <a:prstGeom prst="rect">
            <a:avLst/>
          </a:prstGeom>
        </p:spPr>
      </p:pic>
      <p:pic>
        <p:nvPicPr>
          <p:cNvPr id="11" name="Picture 10">
            <a:extLst>
              <a:ext uri="{FF2B5EF4-FFF2-40B4-BE49-F238E27FC236}">
                <a16:creationId xmlns:a16="http://schemas.microsoft.com/office/drawing/2014/main" id="{0E3F77A2-D59A-BFAE-3DFB-D6592B8FAC73}"/>
              </a:ext>
            </a:extLst>
          </p:cNvPr>
          <p:cNvPicPr>
            <a:picLocks noChangeAspect="1"/>
          </p:cNvPicPr>
          <p:nvPr/>
        </p:nvPicPr>
        <p:blipFill>
          <a:blip r:embed="rId4"/>
          <a:stretch>
            <a:fillRect/>
          </a:stretch>
        </p:blipFill>
        <p:spPr>
          <a:xfrm>
            <a:off x="9722253" y="-11040"/>
            <a:ext cx="684370" cy="68437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4" name="Text 2"/>
          <p:cNvSpPr/>
          <p:nvPr/>
        </p:nvSpPr>
        <p:spPr>
          <a:xfrm>
            <a:off x="457200" y="6510528"/>
            <a:ext cx="7772400" cy="274320"/>
          </a:xfrm>
          <a:prstGeom prst="rect">
            <a:avLst/>
          </a:prstGeom>
          <a:noFill/>
          <a:ln/>
        </p:spPr>
        <p:txBody>
          <a:bodyPr wrap="square" lIns="0" tIns="0" rIns="0" bIns="0" rtlCol="0" anchor="ctr"/>
          <a:lstStyle/>
          <a:p>
            <a:pPr marL="0" indent="0" algn="l">
              <a:buNone/>
            </a:pPr>
            <a:r>
              <a:rPr lang="en-US" sz="1000" dirty="0">
                <a:solidFill>
                  <a:srgbClr val="3F4756"/>
                </a:solidFill>
                <a:latin typeface="Calibri" pitchFamily="34" charset="0"/>
                <a:ea typeface="Calibri" pitchFamily="34" charset="-122"/>
                <a:cs typeface="Calibri" pitchFamily="34" charset="-120"/>
              </a:rPr>
              <a:t>UNEP-CEP  |  Cartagena Convention Secretariat</a:t>
            </a:r>
            <a:endParaRPr lang="en-US" sz="1000" dirty="0"/>
          </a:p>
        </p:txBody>
      </p:sp>
      <p:sp>
        <p:nvSpPr>
          <p:cNvPr id="5" name="Text 3"/>
          <p:cNvSpPr/>
          <p:nvPr/>
        </p:nvSpPr>
        <p:spPr>
          <a:xfrm>
            <a:off x="11521440" y="6510528"/>
            <a:ext cx="365760" cy="274320"/>
          </a:xfrm>
          <a:prstGeom prst="rect">
            <a:avLst/>
          </a:prstGeom>
          <a:noFill/>
          <a:ln/>
        </p:spPr>
        <p:txBody>
          <a:bodyPr wrap="square" lIns="0" tIns="0" rIns="0" bIns="0" rtlCol="0" anchor="ctr"/>
          <a:lstStyle/>
          <a:p>
            <a:pPr marL="0" indent="0" algn="r">
              <a:buNone/>
            </a:pPr>
            <a:r>
              <a:rPr lang="en-US" sz="1000" dirty="0">
                <a:solidFill>
                  <a:srgbClr val="3F4756"/>
                </a:solidFill>
                <a:latin typeface="Calibri" pitchFamily="34" charset="0"/>
                <a:ea typeface="Calibri" pitchFamily="34" charset="-122"/>
                <a:cs typeface="Calibri" pitchFamily="34" charset="-120"/>
              </a:rPr>
              <a:t>2</a:t>
            </a:r>
            <a:endParaRPr lang="en-US" sz="1000" dirty="0"/>
          </a:p>
        </p:txBody>
      </p:sp>
      <p:sp>
        <p:nvSpPr>
          <p:cNvPr id="7" name="Text 5"/>
          <p:cNvSpPr/>
          <p:nvPr/>
        </p:nvSpPr>
        <p:spPr>
          <a:xfrm>
            <a:off x="457200" y="502920"/>
            <a:ext cx="10972800" cy="640080"/>
          </a:xfrm>
          <a:prstGeom prst="rect">
            <a:avLst/>
          </a:prstGeom>
          <a:noFill/>
          <a:ln/>
        </p:spPr>
        <p:txBody>
          <a:bodyPr wrap="square" lIns="0" tIns="0" rIns="0" bIns="0" rtlCol="0" anchor="ctr"/>
          <a:lstStyle/>
          <a:p>
            <a:pPr marL="0" indent="0" algn="l">
              <a:buNone/>
            </a:pPr>
            <a:r>
              <a:rPr lang="en-US" sz="3600" b="1" dirty="0">
                <a:solidFill>
                  <a:srgbClr val="0D2150"/>
                </a:solidFill>
                <a:latin typeface="Calibri" pitchFamily="34" charset="0"/>
                <a:ea typeface="Calibri" pitchFamily="34" charset="-122"/>
                <a:cs typeface="Calibri" pitchFamily="34" charset="-120"/>
              </a:rPr>
              <a:t>Purpose and Mandate</a:t>
            </a:r>
            <a:endParaRPr lang="en-US" sz="3600" dirty="0"/>
          </a:p>
        </p:txBody>
      </p:sp>
      <p:sp>
        <p:nvSpPr>
          <p:cNvPr id="8" name="Text 6"/>
          <p:cNvSpPr/>
          <p:nvPr/>
        </p:nvSpPr>
        <p:spPr>
          <a:xfrm>
            <a:off x="548640" y="1367439"/>
            <a:ext cx="10881360" cy="2423160"/>
          </a:xfrm>
          <a:prstGeom prst="rect">
            <a:avLst/>
          </a:prstGeom>
          <a:noFill/>
          <a:ln/>
        </p:spPr>
        <p:txBody>
          <a:bodyPr wrap="square" lIns="0" tIns="0" rIns="0" bIns="0" rtlCol="0" anchor="t"/>
          <a:lstStyle/>
          <a:p>
            <a:pPr marL="342900" indent="-342900">
              <a:lnSpc>
                <a:spcPct val="115000"/>
              </a:lnSpc>
              <a:spcAft>
                <a:spcPts val="1400"/>
              </a:spcAft>
              <a:buSzPct val="100000"/>
              <a:buChar char="•"/>
            </a:pPr>
            <a:r>
              <a:rPr lang="en-US" sz="1650" dirty="0">
                <a:solidFill>
                  <a:srgbClr val="1A1A1A"/>
                </a:solidFill>
                <a:latin typeface="Calibri" pitchFamily="34" charset="0"/>
                <a:ea typeface="Calibri" pitchFamily="34" charset="-122"/>
                <a:cs typeface="Calibri" pitchFamily="34" charset="-120"/>
              </a:rPr>
              <a:t>Accompanies the clean and track changes versions of the Strategy; summarises how 94 comments (50 distinct issues) were addressed, without requiring a paragraph-by-paragraph review.</a:t>
            </a:r>
            <a:endParaRPr lang="en-US" sz="1650" dirty="0"/>
          </a:p>
          <a:p>
            <a:pPr marL="342900" indent="-342900">
              <a:lnSpc>
                <a:spcPct val="115000"/>
              </a:lnSpc>
              <a:spcAft>
                <a:spcPts val="1400"/>
              </a:spcAft>
              <a:buSzPct val="100000"/>
              <a:buChar char="•"/>
            </a:pPr>
            <a:r>
              <a:rPr lang="en-US" sz="1650" dirty="0">
                <a:solidFill>
                  <a:srgbClr val="1A1A1A"/>
                </a:solidFill>
                <a:latin typeface="Calibri" pitchFamily="34" charset="0"/>
                <a:ea typeface="Calibri" pitchFamily="34" charset="-122"/>
                <a:cs typeface="Calibri" pitchFamily="34" charset="-120"/>
              </a:rPr>
              <a:t>Comments were received from several Contracting Parties. Secretariat conducted internal quality-assurance review against COP 18 Decision UNEP(DEPI)/CAR IG.49/4.</a:t>
            </a:r>
            <a:endParaRPr lang="en-US" sz="1650" dirty="0"/>
          </a:p>
          <a:p>
            <a:pPr marL="342900" indent="-342900">
              <a:lnSpc>
                <a:spcPct val="115000"/>
              </a:lnSpc>
              <a:spcAft>
                <a:spcPts val="1400"/>
              </a:spcAft>
              <a:buSzPct val="100000"/>
              <a:buChar char="•"/>
            </a:pPr>
            <a:r>
              <a:rPr lang="en-US" sz="1650" dirty="0">
                <a:solidFill>
                  <a:srgbClr val="1A1A1A"/>
                </a:solidFill>
                <a:latin typeface="Calibri" pitchFamily="34" charset="0"/>
                <a:ea typeface="Calibri" pitchFamily="34" charset="-122"/>
                <a:cs typeface="Calibri" pitchFamily="34" charset="-120"/>
              </a:rPr>
              <a:t>Part One (this section) covers resolved issues; Part Two covers items recommended for Intersessional discussion.</a:t>
            </a:r>
            <a:endParaRPr lang="en-US" sz="1650" dirty="0"/>
          </a:p>
          <a:p>
            <a:pPr marL="342900" indent="-342900">
              <a:lnSpc>
                <a:spcPct val="115000"/>
              </a:lnSpc>
              <a:spcAft>
                <a:spcPts val="1400"/>
              </a:spcAft>
              <a:buSzPct val="100000"/>
              <a:buChar char="•"/>
            </a:pPr>
            <a:r>
              <a:rPr lang="en-US" sz="1650" dirty="0">
                <a:solidFill>
                  <a:srgbClr val="1A1A1A"/>
                </a:solidFill>
                <a:latin typeface="Calibri" pitchFamily="34" charset="0"/>
                <a:ea typeface="Calibri" pitchFamily="34" charset="-122"/>
                <a:cs typeface="Calibri" pitchFamily="34" charset="-120"/>
              </a:rPr>
              <a:t>The Strategy under review is a revision of the draft presented to COP 18 (October 2025); the document name remains as presented there until a formal revision is endorsed/approved by the COP.</a:t>
            </a:r>
            <a:endParaRPr lang="en-US" sz="1650" dirty="0"/>
          </a:p>
        </p:txBody>
      </p:sp>
      <p:sp>
        <p:nvSpPr>
          <p:cNvPr id="9" name="Shape 7"/>
          <p:cNvSpPr/>
          <p:nvPr/>
        </p:nvSpPr>
        <p:spPr>
          <a:xfrm>
            <a:off x="548640" y="4351714"/>
            <a:ext cx="10972800" cy="1828800"/>
          </a:xfrm>
          <a:prstGeom prst="roundRect">
            <a:avLst>
              <a:gd name="adj" fmla="val 5000"/>
            </a:avLst>
          </a:prstGeom>
          <a:solidFill>
            <a:srgbClr val="E8EEF7"/>
          </a:solidFill>
          <a:ln/>
        </p:spPr>
        <p:txBody>
          <a:bodyPr/>
          <a:lstStyle/>
          <a:p>
            <a:endParaRPr lang="en-JM"/>
          </a:p>
        </p:txBody>
      </p:sp>
      <p:sp>
        <p:nvSpPr>
          <p:cNvPr id="11" name="Text 9"/>
          <p:cNvSpPr/>
          <p:nvPr/>
        </p:nvSpPr>
        <p:spPr>
          <a:xfrm>
            <a:off x="822960" y="4572003"/>
            <a:ext cx="10424160" cy="1234440"/>
          </a:xfrm>
          <a:prstGeom prst="rect">
            <a:avLst/>
          </a:prstGeom>
          <a:noFill/>
          <a:ln/>
        </p:spPr>
        <p:txBody>
          <a:bodyPr wrap="square" lIns="0" tIns="0" rIns="0" bIns="0" rtlCol="0" anchor="ctr"/>
          <a:lstStyle/>
          <a:p>
            <a:pPr marL="0" indent="0">
              <a:lnSpc>
                <a:spcPct val="112000"/>
              </a:lnSpc>
              <a:buNone/>
            </a:pPr>
            <a:r>
              <a:rPr lang="en-US" dirty="0">
                <a:solidFill>
                  <a:srgbClr val="1A1A1A"/>
                </a:solidFill>
                <a:latin typeface="Calibri" pitchFamily="34" charset="0"/>
                <a:ea typeface="Calibri" pitchFamily="34" charset="-122"/>
                <a:cs typeface="Calibri" pitchFamily="34" charset="-120"/>
              </a:rPr>
              <a:t>COP 18 Decision III requested the Secretariat to finalise the draft Regional Strategy, share it with Contracting Parties intersessionally for final review, and convene an intersessional meeting no later than the end of 2026 for possible endorsement, pending available resources. This Virtual Intersessional Meeting is convened to fulfil that mandate. Endorsement depends on Parties reaching agreement on the text, including the items set out in Part Two; formal adoption will follow, guided by the Parties and the Bureau.</a:t>
            </a:r>
            <a:endParaRPr lang="en-US" dirty="0"/>
          </a:p>
        </p:txBody>
      </p:sp>
      <p:pic>
        <p:nvPicPr>
          <p:cNvPr id="13" name="Picture 12">
            <a:extLst>
              <a:ext uri="{FF2B5EF4-FFF2-40B4-BE49-F238E27FC236}">
                <a16:creationId xmlns:a16="http://schemas.microsoft.com/office/drawing/2014/main" id="{DC3C0736-A3CE-3501-4EAB-70B822ACDE30}"/>
              </a:ext>
            </a:extLst>
          </p:cNvPr>
          <p:cNvPicPr>
            <a:picLocks noChangeAspect="1"/>
          </p:cNvPicPr>
          <p:nvPr/>
        </p:nvPicPr>
        <p:blipFill>
          <a:blip r:embed="rId3"/>
          <a:stretch>
            <a:fillRect/>
          </a:stretch>
        </p:blipFill>
        <p:spPr>
          <a:xfrm>
            <a:off x="10266218" y="24418"/>
            <a:ext cx="1701338" cy="957003"/>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4" name="Text 2"/>
          <p:cNvSpPr/>
          <p:nvPr/>
        </p:nvSpPr>
        <p:spPr>
          <a:xfrm>
            <a:off x="457200" y="6510528"/>
            <a:ext cx="7772400" cy="274320"/>
          </a:xfrm>
          <a:prstGeom prst="rect">
            <a:avLst/>
          </a:prstGeom>
          <a:noFill/>
          <a:ln/>
        </p:spPr>
        <p:txBody>
          <a:bodyPr wrap="square" lIns="0" tIns="0" rIns="0" bIns="0" rtlCol="0" anchor="ctr"/>
          <a:lstStyle/>
          <a:p>
            <a:pPr marL="0" indent="0" algn="l">
              <a:buNone/>
            </a:pPr>
            <a:r>
              <a:rPr lang="en-US" sz="1000" dirty="0">
                <a:solidFill>
                  <a:srgbClr val="3F4756"/>
                </a:solidFill>
                <a:latin typeface="Calibri" pitchFamily="34" charset="0"/>
                <a:ea typeface="Calibri" pitchFamily="34" charset="-122"/>
                <a:cs typeface="Calibri" pitchFamily="34" charset="-120"/>
              </a:rPr>
              <a:t>UNEP-CEP  |  Cartagena Convention Secretariat</a:t>
            </a:r>
            <a:endParaRPr lang="en-US" sz="1000" dirty="0"/>
          </a:p>
        </p:txBody>
      </p:sp>
      <p:sp>
        <p:nvSpPr>
          <p:cNvPr id="5" name="Text 3"/>
          <p:cNvSpPr/>
          <p:nvPr/>
        </p:nvSpPr>
        <p:spPr>
          <a:xfrm>
            <a:off x="11521440" y="6510528"/>
            <a:ext cx="365760" cy="274320"/>
          </a:xfrm>
          <a:prstGeom prst="rect">
            <a:avLst/>
          </a:prstGeom>
          <a:noFill/>
          <a:ln/>
        </p:spPr>
        <p:txBody>
          <a:bodyPr wrap="square" lIns="0" tIns="0" rIns="0" bIns="0" rtlCol="0" anchor="ctr"/>
          <a:lstStyle/>
          <a:p>
            <a:pPr marL="0" indent="0" algn="r">
              <a:buNone/>
            </a:pPr>
            <a:r>
              <a:rPr lang="en-US" sz="1000" dirty="0">
                <a:solidFill>
                  <a:srgbClr val="3F4756"/>
                </a:solidFill>
                <a:latin typeface="Calibri" pitchFamily="34" charset="0"/>
                <a:ea typeface="Calibri" pitchFamily="34" charset="-122"/>
                <a:cs typeface="Calibri" pitchFamily="34" charset="-120"/>
              </a:rPr>
              <a:t>3</a:t>
            </a:r>
            <a:endParaRPr lang="en-US" sz="1000" dirty="0"/>
          </a:p>
        </p:txBody>
      </p:sp>
      <p:sp>
        <p:nvSpPr>
          <p:cNvPr id="7" name="Text 5"/>
          <p:cNvSpPr/>
          <p:nvPr/>
        </p:nvSpPr>
        <p:spPr>
          <a:xfrm>
            <a:off x="457200" y="502920"/>
            <a:ext cx="10972800" cy="640080"/>
          </a:xfrm>
          <a:prstGeom prst="rect">
            <a:avLst/>
          </a:prstGeom>
          <a:noFill/>
          <a:ln/>
        </p:spPr>
        <p:txBody>
          <a:bodyPr wrap="square" lIns="0" tIns="0" rIns="0" bIns="0" rtlCol="0" anchor="ctr"/>
          <a:lstStyle/>
          <a:p>
            <a:pPr marL="0" indent="0" algn="l">
              <a:buNone/>
            </a:pPr>
            <a:r>
              <a:rPr lang="en-US" sz="3600" b="1" dirty="0">
                <a:solidFill>
                  <a:srgbClr val="0D2150"/>
                </a:solidFill>
                <a:latin typeface="Calibri" pitchFamily="34" charset="0"/>
                <a:ea typeface="Calibri" pitchFamily="34" charset="-122"/>
                <a:cs typeface="Calibri" pitchFamily="34" charset="-120"/>
              </a:rPr>
              <a:t>Scope of the Review</a:t>
            </a:r>
            <a:endParaRPr lang="en-US" sz="3600" dirty="0"/>
          </a:p>
        </p:txBody>
      </p:sp>
      <p:sp>
        <p:nvSpPr>
          <p:cNvPr id="8" name="Shape 6"/>
          <p:cNvSpPr/>
          <p:nvPr/>
        </p:nvSpPr>
        <p:spPr>
          <a:xfrm>
            <a:off x="548640" y="1737360"/>
            <a:ext cx="2606040" cy="2834640"/>
          </a:xfrm>
          <a:prstGeom prst="roundRect">
            <a:avLst>
              <a:gd name="adj" fmla="val 4211"/>
            </a:avLst>
          </a:prstGeom>
          <a:solidFill>
            <a:srgbClr val="E8EEF7"/>
          </a:solidFill>
          <a:ln/>
        </p:spPr>
        <p:txBody>
          <a:bodyPr/>
          <a:lstStyle/>
          <a:p>
            <a:endParaRPr lang="en-JM"/>
          </a:p>
        </p:txBody>
      </p:sp>
      <p:sp>
        <p:nvSpPr>
          <p:cNvPr id="9" name="Text 7"/>
          <p:cNvSpPr/>
          <p:nvPr/>
        </p:nvSpPr>
        <p:spPr>
          <a:xfrm>
            <a:off x="548640" y="1965960"/>
            <a:ext cx="2606040" cy="1188720"/>
          </a:xfrm>
          <a:prstGeom prst="rect">
            <a:avLst/>
          </a:prstGeom>
          <a:noFill/>
          <a:ln/>
        </p:spPr>
        <p:txBody>
          <a:bodyPr wrap="square" lIns="0" tIns="0" rIns="0" bIns="0" rtlCol="0" anchor="ctr"/>
          <a:lstStyle/>
          <a:p>
            <a:pPr marL="0" indent="0" algn="ctr">
              <a:buNone/>
            </a:pPr>
            <a:r>
              <a:rPr lang="en-US" sz="5400" b="1" dirty="0">
                <a:solidFill>
                  <a:srgbClr val="003A8F"/>
                </a:solidFill>
                <a:latin typeface="Calibri" pitchFamily="34" charset="0"/>
                <a:ea typeface="Calibri" pitchFamily="34" charset="-122"/>
                <a:cs typeface="Calibri" pitchFamily="34" charset="-120"/>
              </a:rPr>
              <a:t>94</a:t>
            </a:r>
            <a:endParaRPr lang="en-US" sz="5400" dirty="0"/>
          </a:p>
        </p:txBody>
      </p:sp>
      <p:sp>
        <p:nvSpPr>
          <p:cNvPr id="10" name="Text 8"/>
          <p:cNvSpPr/>
          <p:nvPr/>
        </p:nvSpPr>
        <p:spPr>
          <a:xfrm>
            <a:off x="685800" y="3200400"/>
            <a:ext cx="2331720" cy="1097280"/>
          </a:xfrm>
          <a:prstGeom prst="rect">
            <a:avLst/>
          </a:prstGeom>
          <a:noFill/>
          <a:ln/>
        </p:spPr>
        <p:txBody>
          <a:bodyPr wrap="square" lIns="0" tIns="0" rIns="0" bIns="0" rtlCol="0" anchor="ctr"/>
          <a:lstStyle/>
          <a:p>
            <a:pPr marL="0" indent="0" algn="ctr">
              <a:lnSpc>
                <a:spcPct val="115000"/>
              </a:lnSpc>
              <a:buNone/>
            </a:pPr>
            <a:r>
              <a:rPr lang="en-US" sz="1500" dirty="0">
                <a:solidFill>
                  <a:srgbClr val="3F4756"/>
                </a:solidFill>
                <a:latin typeface="Calibri" pitchFamily="34" charset="0"/>
                <a:ea typeface="Calibri" pitchFamily="34" charset="-122"/>
                <a:cs typeface="Calibri" pitchFamily="34" charset="-120"/>
              </a:rPr>
              <a:t>comments &amp;</a:t>
            </a:r>
            <a:endParaRPr lang="en-US" sz="1500" dirty="0"/>
          </a:p>
          <a:p>
            <a:pPr marL="0" indent="0" algn="ctr">
              <a:lnSpc>
                <a:spcPct val="115000"/>
              </a:lnSpc>
              <a:buNone/>
            </a:pPr>
            <a:r>
              <a:rPr lang="en-US" sz="1500" dirty="0">
                <a:solidFill>
                  <a:srgbClr val="3F4756"/>
                </a:solidFill>
                <a:latin typeface="Calibri" pitchFamily="34" charset="0"/>
                <a:ea typeface="Calibri" pitchFamily="34" charset="-122"/>
                <a:cs typeface="Calibri" pitchFamily="34" charset="-120"/>
              </a:rPr>
              <a:t>responses recorded</a:t>
            </a:r>
            <a:endParaRPr lang="en-US" sz="1500" dirty="0"/>
          </a:p>
        </p:txBody>
      </p:sp>
      <p:sp>
        <p:nvSpPr>
          <p:cNvPr id="11" name="Shape 9"/>
          <p:cNvSpPr/>
          <p:nvPr/>
        </p:nvSpPr>
        <p:spPr>
          <a:xfrm>
            <a:off x="3383280" y="1737360"/>
            <a:ext cx="2606040" cy="2834640"/>
          </a:xfrm>
          <a:prstGeom prst="roundRect">
            <a:avLst>
              <a:gd name="adj" fmla="val 4211"/>
            </a:avLst>
          </a:prstGeom>
          <a:solidFill>
            <a:srgbClr val="E8EEF7"/>
          </a:solidFill>
          <a:ln/>
        </p:spPr>
        <p:txBody>
          <a:bodyPr/>
          <a:lstStyle/>
          <a:p>
            <a:endParaRPr lang="en-JM"/>
          </a:p>
        </p:txBody>
      </p:sp>
      <p:sp>
        <p:nvSpPr>
          <p:cNvPr id="12" name="Text 10"/>
          <p:cNvSpPr/>
          <p:nvPr/>
        </p:nvSpPr>
        <p:spPr>
          <a:xfrm>
            <a:off x="3383280" y="1965960"/>
            <a:ext cx="2606040" cy="1188720"/>
          </a:xfrm>
          <a:prstGeom prst="rect">
            <a:avLst/>
          </a:prstGeom>
          <a:noFill/>
          <a:ln/>
        </p:spPr>
        <p:txBody>
          <a:bodyPr wrap="square" lIns="0" tIns="0" rIns="0" bIns="0" rtlCol="0" anchor="ctr"/>
          <a:lstStyle/>
          <a:p>
            <a:pPr marL="0" indent="0" algn="ctr">
              <a:buNone/>
            </a:pPr>
            <a:r>
              <a:rPr lang="en-US" sz="5400" b="1" dirty="0">
                <a:solidFill>
                  <a:srgbClr val="003A8F"/>
                </a:solidFill>
                <a:latin typeface="Calibri" pitchFamily="34" charset="0"/>
                <a:ea typeface="Calibri" pitchFamily="34" charset="-122"/>
                <a:cs typeface="Calibri" pitchFamily="34" charset="-120"/>
              </a:rPr>
              <a:t>50</a:t>
            </a:r>
            <a:endParaRPr lang="en-US" sz="5400" dirty="0"/>
          </a:p>
        </p:txBody>
      </p:sp>
      <p:sp>
        <p:nvSpPr>
          <p:cNvPr id="13" name="Text 11"/>
          <p:cNvSpPr/>
          <p:nvPr/>
        </p:nvSpPr>
        <p:spPr>
          <a:xfrm>
            <a:off x="3520440" y="3200400"/>
            <a:ext cx="2331720" cy="1097280"/>
          </a:xfrm>
          <a:prstGeom prst="rect">
            <a:avLst/>
          </a:prstGeom>
          <a:noFill/>
          <a:ln/>
        </p:spPr>
        <p:txBody>
          <a:bodyPr wrap="square" lIns="0" tIns="0" rIns="0" bIns="0" rtlCol="0" anchor="ctr"/>
          <a:lstStyle/>
          <a:p>
            <a:pPr marL="0" indent="0" algn="ctr">
              <a:lnSpc>
                <a:spcPct val="115000"/>
              </a:lnSpc>
              <a:buNone/>
            </a:pPr>
            <a:r>
              <a:rPr lang="en-US" sz="1500" dirty="0">
                <a:solidFill>
                  <a:srgbClr val="3F4756"/>
                </a:solidFill>
                <a:latin typeface="Calibri" pitchFamily="34" charset="0"/>
                <a:ea typeface="Calibri" pitchFamily="34" charset="-122"/>
                <a:cs typeface="Calibri" pitchFamily="34" charset="-120"/>
              </a:rPr>
              <a:t>distinct issues</a:t>
            </a:r>
            <a:endParaRPr lang="en-US" sz="1500" dirty="0"/>
          </a:p>
          <a:p>
            <a:pPr marL="0" indent="0" algn="ctr">
              <a:lnSpc>
                <a:spcPct val="115000"/>
              </a:lnSpc>
              <a:buNone/>
            </a:pPr>
            <a:r>
              <a:rPr lang="en-US" sz="1500" dirty="0">
                <a:solidFill>
                  <a:srgbClr val="3F4756"/>
                </a:solidFill>
                <a:latin typeface="Calibri" pitchFamily="34" charset="0"/>
                <a:ea typeface="Calibri" pitchFamily="34" charset="-122"/>
                <a:cs typeface="Calibri" pitchFamily="34" charset="-120"/>
              </a:rPr>
              <a:t>raised</a:t>
            </a:r>
            <a:endParaRPr lang="en-US" sz="1500" dirty="0"/>
          </a:p>
        </p:txBody>
      </p:sp>
      <p:sp>
        <p:nvSpPr>
          <p:cNvPr id="14" name="Shape 12"/>
          <p:cNvSpPr/>
          <p:nvPr/>
        </p:nvSpPr>
        <p:spPr>
          <a:xfrm>
            <a:off x="6217920" y="1737360"/>
            <a:ext cx="2606040" cy="2834640"/>
          </a:xfrm>
          <a:prstGeom prst="roundRect">
            <a:avLst>
              <a:gd name="adj" fmla="val 4211"/>
            </a:avLst>
          </a:prstGeom>
          <a:solidFill>
            <a:srgbClr val="E8EEF7"/>
          </a:solidFill>
          <a:ln/>
        </p:spPr>
        <p:txBody>
          <a:bodyPr/>
          <a:lstStyle/>
          <a:p>
            <a:endParaRPr lang="en-JM"/>
          </a:p>
        </p:txBody>
      </p:sp>
      <p:sp>
        <p:nvSpPr>
          <p:cNvPr id="15" name="Text 13"/>
          <p:cNvSpPr/>
          <p:nvPr/>
        </p:nvSpPr>
        <p:spPr>
          <a:xfrm>
            <a:off x="6217920" y="1965960"/>
            <a:ext cx="2606040" cy="1188720"/>
          </a:xfrm>
          <a:prstGeom prst="rect">
            <a:avLst/>
          </a:prstGeom>
          <a:noFill/>
          <a:ln/>
        </p:spPr>
        <p:txBody>
          <a:bodyPr wrap="square" lIns="0" tIns="0" rIns="0" bIns="0" rtlCol="0" anchor="ctr"/>
          <a:lstStyle/>
          <a:p>
            <a:pPr marL="0" indent="0" algn="ctr">
              <a:buNone/>
            </a:pPr>
            <a:r>
              <a:rPr lang="en-US" sz="5400" b="1" dirty="0">
                <a:solidFill>
                  <a:srgbClr val="003A8F"/>
                </a:solidFill>
                <a:latin typeface="Calibri" pitchFamily="34" charset="0"/>
                <a:ea typeface="Calibri" pitchFamily="34" charset="-122"/>
                <a:cs typeface="Calibri" pitchFamily="34" charset="-120"/>
              </a:rPr>
              <a:t>12</a:t>
            </a:r>
            <a:endParaRPr lang="en-US" sz="5400" dirty="0"/>
          </a:p>
        </p:txBody>
      </p:sp>
      <p:sp>
        <p:nvSpPr>
          <p:cNvPr id="16" name="Text 14"/>
          <p:cNvSpPr/>
          <p:nvPr/>
        </p:nvSpPr>
        <p:spPr>
          <a:xfrm>
            <a:off x="6355080" y="3200400"/>
            <a:ext cx="2331720" cy="1097280"/>
          </a:xfrm>
          <a:prstGeom prst="rect">
            <a:avLst/>
          </a:prstGeom>
          <a:noFill/>
          <a:ln/>
        </p:spPr>
        <p:txBody>
          <a:bodyPr wrap="square" lIns="0" tIns="0" rIns="0" bIns="0" rtlCol="0" anchor="ctr"/>
          <a:lstStyle/>
          <a:p>
            <a:pPr marL="0" indent="0" algn="ctr">
              <a:lnSpc>
                <a:spcPct val="115000"/>
              </a:lnSpc>
              <a:buNone/>
            </a:pPr>
            <a:r>
              <a:rPr lang="en-US" sz="1500" dirty="0">
                <a:solidFill>
                  <a:srgbClr val="3F4756"/>
                </a:solidFill>
                <a:latin typeface="Calibri" pitchFamily="34" charset="0"/>
                <a:ea typeface="Calibri" pitchFamily="34" charset="-122"/>
                <a:cs typeface="Calibri" pitchFamily="34" charset="-120"/>
              </a:rPr>
              <a:t>Themes resolved</a:t>
            </a:r>
            <a:endParaRPr lang="en-US" sz="1500" dirty="0"/>
          </a:p>
        </p:txBody>
      </p:sp>
      <p:sp>
        <p:nvSpPr>
          <p:cNvPr id="17" name="Shape 15"/>
          <p:cNvSpPr/>
          <p:nvPr/>
        </p:nvSpPr>
        <p:spPr>
          <a:xfrm>
            <a:off x="9052560" y="1737360"/>
            <a:ext cx="2606040" cy="2834640"/>
          </a:xfrm>
          <a:prstGeom prst="roundRect">
            <a:avLst>
              <a:gd name="adj" fmla="val 4211"/>
            </a:avLst>
          </a:prstGeom>
          <a:solidFill>
            <a:srgbClr val="E8EEF7"/>
          </a:solidFill>
          <a:ln/>
        </p:spPr>
        <p:txBody>
          <a:bodyPr/>
          <a:lstStyle/>
          <a:p>
            <a:endParaRPr lang="en-JM"/>
          </a:p>
        </p:txBody>
      </p:sp>
      <p:sp>
        <p:nvSpPr>
          <p:cNvPr id="18" name="Text 16"/>
          <p:cNvSpPr/>
          <p:nvPr/>
        </p:nvSpPr>
        <p:spPr>
          <a:xfrm>
            <a:off x="9052560" y="1965960"/>
            <a:ext cx="2606040" cy="1188720"/>
          </a:xfrm>
          <a:prstGeom prst="rect">
            <a:avLst/>
          </a:prstGeom>
          <a:noFill/>
          <a:ln/>
        </p:spPr>
        <p:txBody>
          <a:bodyPr wrap="square" lIns="0" tIns="0" rIns="0" bIns="0" rtlCol="0" anchor="ctr"/>
          <a:lstStyle/>
          <a:p>
            <a:pPr marL="0" indent="0" algn="ctr">
              <a:buNone/>
            </a:pPr>
            <a:r>
              <a:rPr lang="en-US" sz="5400" b="1" dirty="0">
                <a:solidFill>
                  <a:srgbClr val="003A8F"/>
                </a:solidFill>
                <a:latin typeface="Calibri" pitchFamily="34" charset="0"/>
                <a:ea typeface="Calibri" pitchFamily="34" charset="-122"/>
                <a:cs typeface="Calibri" pitchFamily="34" charset="-120"/>
              </a:rPr>
              <a:t>8</a:t>
            </a:r>
            <a:endParaRPr lang="en-US" sz="5400" dirty="0"/>
          </a:p>
        </p:txBody>
      </p:sp>
      <p:sp>
        <p:nvSpPr>
          <p:cNvPr id="19" name="Text 17"/>
          <p:cNvSpPr/>
          <p:nvPr/>
        </p:nvSpPr>
        <p:spPr>
          <a:xfrm>
            <a:off x="9189720" y="3200400"/>
            <a:ext cx="2331720" cy="1097280"/>
          </a:xfrm>
          <a:prstGeom prst="rect">
            <a:avLst/>
          </a:prstGeom>
          <a:noFill/>
          <a:ln/>
        </p:spPr>
        <p:txBody>
          <a:bodyPr wrap="square" lIns="0" tIns="0" rIns="0" bIns="0" rtlCol="0" anchor="ctr"/>
          <a:lstStyle/>
          <a:p>
            <a:pPr marL="0" indent="0" algn="ctr">
              <a:lnSpc>
                <a:spcPct val="115000"/>
              </a:lnSpc>
              <a:buNone/>
            </a:pPr>
            <a:r>
              <a:rPr lang="en-US" sz="1500" dirty="0">
                <a:solidFill>
                  <a:srgbClr val="3F4756"/>
                </a:solidFill>
                <a:latin typeface="Calibri" pitchFamily="34" charset="0"/>
                <a:ea typeface="Calibri" pitchFamily="34" charset="-122"/>
                <a:cs typeface="Calibri" pitchFamily="34" charset="-120"/>
              </a:rPr>
              <a:t>items recommended for</a:t>
            </a:r>
            <a:endParaRPr lang="en-US" sz="1500" dirty="0"/>
          </a:p>
          <a:p>
            <a:pPr marL="0" indent="0" algn="ctr">
              <a:lnSpc>
                <a:spcPct val="115000"/>
              </a:lnSpc>
              <a:buNone/>
            </a:pPr>
            <a:r>
              <a:rPr lang="en-US" sz="1500" dirty="0">
                <a:solidFill>
                  <a:srgbClr val="3F4756"/>
                </a:solidFill>
                <a:latin typeface="Calibri" pitchFamily="34" charset="0"/>
                <a:ea typeface="Calibri" pitchFamily="34" charset="-122"/>
                <a:cs typeface="Calibri" pitchFamily="34" charset="-120"/>
              </a:rPr>
              <a:t>Intersessional discussion</a:t>
            </a:r>
            <a:endParaRPr lang="en-US" sz="1500" dirty="0"/>
          </a:p>
        </p:txBody>
      </p:sp>
      <p:sp>
        <p:nvSpPr>
          <p:cNvPr id="20" name="Text 18"/>
          <p:cNvSpPr/>
          <p:nvPr/>
        </p:nvSpPr>
        <p:spPr>
          <a:xfrm>
            <a:off x="548640" y="4892040"/>
            <a:ext cx="10972800" cy="548640"/>
          </a:xfrm>
          <a:prstGeom prst="rect">
            <a:avLst/>
          </a:prstGeom>
          <a:noFill/>
          <a:ln/>
        </p:spPr>
        <p:txBody>
          <a:bodyPr wrap="square" lIns="0" tIns="0" rIns="0" bIns="0" rtlCol="0" anchor="ctr"/>
          <a:lstStyle/>
          <a:p>
            <a:pPr marL="0" indent="0" algn="l">
              <a:buNone/>
            </a:pPr>
            <a:r>
              <a:rPr lang="en-US" sz="1500" i="1" dirty="0">
                <a:solidFill>
                  <a:srgbClr val="008C8C"/>
                </a:solidFill>
                <a:latin typeface="Calibri" pitchFamily="34" charset="0"/>
                <a:ea typeface="Calibri" pitchFamily="34" charset="-122"/>
                <a:cs typeface="Calibri" pitchFamily="34" charset="-120"/>
              </a:rPr>
              <a:t>Every issue received a </a:t>
            </a:r>
            <a:r>
              <a:rPr lang="en-US" sz="1500" i="1">
                <a:solidFill>
                  <a:srgbClr val="008C8C"/>
                </a:solidFill>
                <a:latin typeface="Calibri" pitchFamily="34" charset="0"/>
                <a:ea typeface="Calibri" pitchFamily="34" charset="-122"/>
                <a:cs typeface="Calibri" pitchFamily="34" charset="-120"/>
              </a:rPr>
              <a:t>response of </a:t>
            </a:r>
            <a:r>
              <a:rPr lang="en-US" sz="1500" i="1" dirty="0">
                <a:solidFill>
                  <a:srgbClr val="008C8C"/>
                </a:solidFill>
                <a:latin typeface="Calibri" pitchFamily="34" charset="0"/>
                <a:ea typeface="Calibri" pitchFamily="34" charset="-122"/>
                <a:cs typeface="Calibri" pitchFamily="34" charset="-120"/>
              </a:rPr>
              <a:t>either a textual amendment or a clarifying explanation.</a:t>
            </a:r>
            <a:endParaRPr lang="en-US" sz="1500" dirty="0"/>
          </a:p>
        </p:txBody>
      </p:sp>
      <p:pic>
        <p:nvPicPr>
          <p:cNvPr id="22" name="Picture 21">
            <a:extLst>
              <a:ext uri="{FF2B5EF4-FFF2-40B4-BE49-F238E27FC236}">
                <a16:creationId xmlns:a16="http://schemas.microsoft.com/office/drawing/2014/main" id="{2BC0918F-7B17-38B3-FB09-DD76A332A0EE}"/>
              </a:ext>
            </a:extLst>
          </p:cNvPr>
          <p:cNvPicPr>
            <a:picLocks noChangeAspect="1"/>
          </p:cNvPicPr>
          <p:nvPr/>
        </p:nvPicPr>
        <p:blipFill>
          <a:blip r:embed="rId3"/>
          <a:stretch>
            <a:fillRect/>
          </a:stretch>
        </p:blipFill>
        <p:spPr>
          <a:xfrm>
            <a:off x="10266218" y="24418"/>
            <a:ext cx="1701338" cy="957003"/>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4" name="Text 2"/>
          <p:cNvSpPr/>
          <p:nvPr/>
        </p:nvSpPr>
        <p:spPr>
          <a:xfrm>
            <a:off x="457200" y="6510528"/>
            <a:ext cx="7772400" cy="274320"/>
          </a:xfrm>
          <a:prstGeom prst="rect">
            <a:avLst/>
          </a:prstGeom>
          <a:noFill/>
          <a:ln/>
        </p:spPr>
        <p:txBody>
          <a:bodyPr wrap="square" lIns="0" tIns="0" rIns="0" bIns="0" rtlCol="0" anchor="ctr"/>
          <a:lstStyle/>
          <a:p>
            <a:pPr marL="0" indent="0" algn="l">
              <a:buNone/>
            </a:pPr>
            <a:r>
              <a:rPr lang="en-US" sz="1000" dirty="0">
                <a:solidFill>
                  <a:srgbClr val="3F4756"/>
                </a:solidFill>
                <a:latin typeface="Calibri" pitchFamily="34" charset="0"/>
                <a:ea typeface="Calibri" pitchFamily="34" charset="-122"/>
                <a:cs typeface="Calibri" pitchFamily="34" charset="-120"/>
              </a:rPr>
              <a:t>UNEP-CEP  |  Cartagena Convention Secretariat</a:t>
            </a:r>
            <a:endParaRPr lang="en-US" sz="1000" dirty="0"/>
          </a:p>
        </p:txBody>
      </p:sp>
      <p:sp>
        <p:nvSpPr>
          <p:cNvPr id="5" name="Text 3"/>
          <p:cNvSpPr/>
          <p:nvPr/>
        </p:nvSpPr>
        <p:spPr>
          <a:xfrm>
            <a:off x="11521440" y="6510528"/>
            <a:ext cx="365760" cy="274320"/>
          </a:xfrm>
          <a:prstGeom prst="rect">
            <a:avLst/>
          </a:prstGeom>
          <a:noFill/>
          <a:ln/>
        </p:spPr>
        <p:txBody>
          <a:bodyPr wrap="square" lIns="0" tIns="0" rIns="0" bIns="0" rtlCol="0" anchor="ctr"/>
          <a:lstStyle/>
          <a:p>
            <a:pPr marL="0" indent="0" algn="r">
              <a:buNone/>
            </a:pPr>
            <a:r>
              <a:rPr lang="en-US" sz="1000" dirty="0">
                <a:solidFill>
                  <a:srgbClr val="3F4756"/>
                </a:solidFill>
                <a:latin typeface="Calibri" pitchFamily="34" charset="0"/>
                <a:ea typeface="Calibri" pitchFamily="34" charset="-122"/>
                <a:cs typeface="Calibri" pitchFamily="34" charset="-120"/>
              </a:rPr>
              <a:t>4</a:t>
            </a:r>
            <a:endParaRPr lang="en-US" sz="1000" dirty="0"/>
          </a:p>
        </p:txBody>
      </p:sp>
      <p:sp>
        <p:nvSpPr>
          <p:cNvPr id="6" name="Text 4"/>
          <p:cNvSpPr/>
          <p:nvPr/>
        </p:nvSpPr>
        <p:spPr>
          <a:xfrm>
            <a:off x="457200" y="201168"/>
            <a:ext cx="9144000" cy="274320"/>
          </a:xfrm>
          <a:prstGeom prst="rect">
            <a:avLst/>
          </a:prstGeom>
          <a:noFill/>
          <a:ln/>
        </p:spPr>
        <p:txBody>
          <a:bodyPr wrap="square" lIns="0" tIns="0" rIns="0" bIns="0" rtlCol="0" anchor="ctr"/>
          <a:lstStyle/>
          <a:p>
            <a:pPr marL="0" indent="0" algn="l">
              <a:buNone/>
            </a:pPr>
            <a:r>
              <a:rPr lang="en-US" sz="1200" b="1" kern="0" spc="100" dirty="0">
                <a:solidFill>
                  <a:srgbClr val="008C8C"/>
                </a:solidFill>
                <a:latin typeface="Calibri" pitchFamily="34" charset="0"/>
                <a:ea typeface="Calibri" pitchFamily="34" charset="-122"/>
                <a:cs typeface="Calibri" pitchFamily="34" charset="-120"/>
              </a:rPr>
              <a:t>SECTION 2 OF THE COMMENT SUMMARY</a:t>
            </a:r>
            <a:endParaRPr lang="en-US" sz="1200" dirty="0"/>
          </a:p>
        </p:txBody>
      </p:sp>
      <p:sp>
        <p:nvSpPr>
          <p:cNvPr id="7" name="Text 5"/>
          <p:cNvSpPr/>
          <p:nvPr/>
        </p:nvSpPr>
        <p:spPr>
          <a:xfrm>
            <a:off x="457200" y="502920"/>
            <a:ext cx="10972800" cy="640080"/>
          </a:xfrm>
          <a:prstGeom prst="rect">
            <a:avLst/>
          </a:prstGeom>
          <a:noFill/>
          <a:ln/>
        </p:spPr>
        <p:txBody>
          <a:bodyPr wrap="square" lIns="0" tIns="0" rIns="0" bIns="0" rtlCol="0" anchor="ctr"/>
          <a:lstStyle/>
          <a:p>
            <a:pPr marL="0" indent="0" algn="l">
              <a:buNone/>
            </a:pPr>
            <a:r>
              <a:rPr lang="en-US" sz="3600" b="1" dirty="0">
                <a:solidFill>
                  <a:srgbClr val="0D2150"/>
                </a:solidFill>
                <a:latin typeface="Calibri" pitchFamily="34" charset="0"/>
                <a:ea typeface="Calibri" pitchFamily="34" charset="-122"/>
                <a:cs typeface="Calibri" pitchFamily="34" charset="-120"/>
              </a:rPr>
              <a:t>Twelve groups of issues addressed</a:t>
            </a:r>
            <a:endParaRPr lang="en-US" sz="3600" dirty="0"/>
          </a:p>
        </p:txBody>
      </p:sp>
      <p:sp>
        <p:nvSpPr>
          <p:cNvPr id="8" name="Shape 6"/>
          <p:cNvSpPr/>
          <p:nvPr/>
        </p:nvSpPr>
        <p:spPr>
          <a:xfrm>
            <a:off x="548640" y="1719072"/>
            <a:ext cx="292608" cy="292608"/>
          </a:xfrm>
          <a:prstGeom prst="ellipse">
            <a:avLst/>
          </a:prstGeom>
          <a:solidFill>
            <a:srgbClr val="008C8C"/>
          </a:solidFill>
          <a:ln/>
        </p:spPr>
        <p:txBody>
          <a:bodyPr/>
          <a:lstStyle/>
          <a:p>
            <a:endParaRPr lang="en-JM"/>
          </a:p>
        </p:txBody>
      </p:sp>
      <p:sp>
        <p:nvSpPr>
          <p:cNvPr id="9" name="Text 7"/>
          <p:cNvSpPr/>
          <p:nvPr/>
        </p:nvSpPr>
        <p:spPr>
          <a:xfrm>
            <a:off x="548640" y="1719072"/>
            <a:ext cx="292608" cy="29260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1</a:t>
            </a:r>
            <a:endParaRPr lang="en-US" sz="1300" dirty="0"/>
          </a:p>
        </p:txBody>
      </p:sp>
      <p:sp>
        <p:nvSpPr>
          <p:cNvPr id="10" name="Text 8"/>
          <p:cNvSpPr/>
          <p:nvPr/>
        </p:nvSpPr>
        <p:spPr>
          <a:xfrm>
            <a:off x="960120" y="1542009"/>
            <a:ext cx="4937760" cy="658368"/>
          </a:xfrm>
          <a:prstGeom prst="rect">
            <a:avLst/>
          </a:prstGeom>
          <a:noFill/>
          <a:ln/>
        </p:spPr>
        <p:txBody>
          <a:bodyPr wrap="square" lIns="0" tIns="0" rIns="0" bIns="0" rtlCol="0" anchor="ctr"/>
          <a:lstStyle/>
          <a:p>
            <a:pPr marL="0" indent="0" algn="l">
              <a:buNone/>
            </a:pPr>
            <a:r>
              <a:rPr lang="en-US" sz="2000" dirty="0">
                <a:solidFill>
                  <a:srgbClr val="1A1A1A"/>
                </a:solidFill>
                <a:latin typeface="Calibri" pitchFamily="34" charset="0"/>
                <a:ea typeface="Calibri" pitchFamily="34" charset="-122"/>
                <a:cs typeface="Calibri" pitchFamily="34" charset="-120"/>
              </a:rPr>
              <a:t>Decision-verb accuracy vs. COP 18 Decisions</a:t>
            </a:r>
            <a:endParaRPr lang="en-US" sz="2000" dirty="0"/>
          </a:p>
        </p:txBody>
      </p:sp>
      <p:sp>
        <p:nvSpPr>
          <p:cNvPr id="11" name="Shape 9"/>
          <p:cNvSpPr/>
          <p:nvPr/>
        </p:nvSpPr>
        <p:spPr>
          <a:xfrm>
            <a:off x="6172200" y="1719072"/>
            <a:ext cx="292608" cy="292608"/>
          </a:xfrm>
          <a:prstGeom prst="ellipse">
            <a:avLst/>
          </a:prstGeom>
          <a:solidFill>
            <a:srgbClr val="008C8C"/>
          </a:solidFill>
          <a:ln/>
        </p:spPr>
        <p:txBody>
          <a:bodyPr/>
          <a:lstStyle/>
          <a:p>
            <a:endParaRPr lang="en-JM"/>
          </a:p>
        </p:txBody>
      </p:sp>
      <p:sp>
        <p:nvSpPr>
          <p:cNvPr id="12" name="Text 10"/>
          <p:cNvSpPr/>
          <p:nvPr/>
        </p:nvSpPr>
        <p:spPr>
          <a:xfrm>
            <a:off x="6172200" y="1719072"/>
            <a:ext cx="292608" cy="29260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2</a:t>
            </a:r>
            <a:endParaRPr lang="en-US" sz="1300" dirty="0"/>
          </a:p>
        </p:txBody>
      </p:sp>
      <p:sp>
        <p:nvSpPr>
          <p:cNvPr id="13" name="Text 11"/>
          <p:cNvSpPr/>
          <p:nvPr/>
        </p:nvSpPr>
        <p:spPr>
          <a:xfrm>
            <a:off x="6583680" y="1525383"/>
            <a:ext cx="4937760" cy="658368"/>
          </a:xfrm>
          <a:prstGeom prst="rect">
            <a:avLst/>
          </a:prstGeom>
          <a:noFill/>
          <a:ln/>
        </p:spPr>
        <p:txBody>
          <a:bodyPr wrap="square" lIns="0" tIns="0" rIns="0" bIns="0" rtlCol="0" anchor="ctr"/>
          <a:lstStyle/>
          <a:p>
            <a:pPr marL="0" indent="0" algn="l">
              <a:buNone/>
            </a:pPr>
            <a:r>
              <a:rPr lang="en-US" sz="2000" dirty="0">
                <a:solidFill>
                  <a:srgbClr val="1A1A1A"/>
                </a:solidFill>
                <a:latin typeface="Calibri" pitchFamily="34" charset="0"/>
                <a:ea typeface="Calibri" pitchFamily="34" charset="-122"/>
                <a:cs typeface="Calibri" pitchFamily="34" charset="-120"/>
              </a:rPr>
              <a:t>Terminology</a:t>
            </a:r>
            <a:endParaRPr lang="en-US" sz="2000" dirty="0"/>
          </a:p>
        </p:txBody>
      </p:sp>
      <p:sp>
        <p:nvSpPr>
          <p:cNvPr id="14" name="Shape 12"/>
          <p:cNvSpPr/>
          <p:nvPr/>
        </p:nvSpPr>
        <p:spPr>
          <a:xfrm>
            <a:off x="548640" y="2377440"/>
            <a:ext cx="292608" cy="292608"/>
          </a:xfrm>
          <a:prstGeom prst="ellipse">
            <a:avLst/>
          </a:prstGeom>
          <a:solidFill>
            <a:srgbClr val="008C8C"/>
          </a:solidFill>
          <a:ln/>
        </p:spPr>
        <p:txBody>
          <a:bodyPr/>
          <a:lstStyle/>
          <a:p>
            <a:endParaRPr lang="en-JM"/>
          </a:p>
        </p:txBody>
      </p:sp>
      <p:sp>
        <p:nvSpPr>
          <p:cNvPr id="15" name="Text 13"/>
          <p:cNvSpPr/>
          <p:nvPr/>
        </p:nvSpPr>
        <p:spPr>
          <a:xfrm>
            <a:off x="548640" y="2377440"/>
            <a:ext cx="292608" cy="29260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3</a:t>
            </a:r>
            <a:endParaRPr lang="en-US" sz="1300" dirty="0"/>
          </a:p>
        </p:txBody>
      </p:sp>
      <p:sp>
        <p:nvSpPr>
          <p:cNvPr id="16" name="Text 14"/>
          <p:cNvSpPr/>
          <p:nvPr/>
        </p:nvSpPr>
        <p:spPr>
          <a:xfrm>
            <a:off x="960120" y="2183751"/>
            <a:ext cx="4937760" cy="658368"/>
          </a:xfrm>
          <a:prstGeom prst="rect">
            <a:avLst/>
          </a:prstGeom>
          <a:noFill/>
          <a:ln/>
        </p:spPr>
        <p:txBody>
          <a:bodyPr wrap="square" lIns="0" tIns="0" rIns="0" bIns="0" rtlCol="0" anchor="ctr"/>
          <a:lstStyle/>
          <a:p>
            <a:pPr marL="0" indent="0" algn="l">
              <a:buNone/>
            </a:pPr>
            <a:r>
              <a:rPr lang="en-US" sz="2000" dirty="0">
                <a:solidFill>
                  <a:srgbClr val="1A1A1A"/>
                </a:solidFill>
                <a:latin typeface="Calibri" pitchFamily="34" charset="0"/>
                <a:ea typeface="Calibri" pitchFamily="34" charset="-122"/>
                <a:cs typeface="Calibri" pitchFamily="34" charset="-120"/>
              </a:rPr>
              <a:t>Heading &amp; cross-reference accuracy</a:t>
            </a:r>
            <a:endParaRPr lang="en-US" sz="2000" dirty="0"/>
          </a:p>
        </p:txBody>
      </p:sp>
      <p:sp>
        <p:nvSpPr>
          <p:cNvPr id="17" name="Shape 15"/>
          <p:cNvSpPr/>
          <p:nvPr/>
        </p:nvSpPr>
        <p:spPr>
          <a:xfrm>
            <a:off x="6172200" y="2377440"/>
            <a:ext cx="292608" cy="292608"/>
          </a:xfrm>
          <a:prstGeom prst="ellipse">
            <a:avLst/>
          </a:prstGeom>
          <a:solidFill>
            <a:srgbClr val="008C8C"/>
          </a:solidFill>
          <a:ln/>
        </p:spPr>
        <p:txBody>
          <a:bodyPr/>
          <a:lstStyle/>
          <a:p>
            <a:endParaRPr lang="en-JM"/>
          </a:p>
        </p:txBody>
      </p:sp>
      <p:sp>
        <p:nvSpPr>
          <p:cNvPr id="18" name="Text 16"/>
          <p:cNvSpPr/>
          <p:nvPr/>
        </p:nvSpPr>
        <p:spPr>
          <a:xfrm>
            <a:off x="6172200" y="2377440"/>
            <a:ext cx="292608" cy="29260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4</a:t>
            </a:r>
            <a:endParaRPr lang="en-US" sz="1300" dirty="0"/>
          </a:p>
        </p:txBody>
      </p:sp>
      <p:sp>
        <p:nvSpPr>
          <p:cNvPr id="19" name="Text 17"/>
          <p:cNvSpPr/>
          <p:nvPr/>
        </p:nvSpPr>
        <p:spPr>
          <a:xfrm>
            <a:off x="6583680" y="2217003"/>
            <a:ext cx="4937760" cy="658368"/>
          </a:xfrm>
          <a:prstGeom prst="rect">
            <a:avLst/>
          </a:prstGeom>
          <a:noFill/>
          <a:ln/>
        </p:spPr>
        <p:txBody>
          <a:bodyPr wrap="square" lIns="0" tIns="0" rIns="0" bIns="0" rtlCol="0" anchor="ctr"/>
          <a:lstStyle/>
          <a:p>
            <a:pPr marL="0" indent="0" algn="l">
              <a:buNone/>
            </a:pPr>
            <a:r>
              <a:rPr lang="en-US" sz="2000" dirty="0">
                <a:solidFill>
                  <a:srgbClr val="1A1A1A"/>
                </a:solidFill>
                <a:latin typeface="Calibri" pitchFamily="34" charset="0"/>
                <a:ea typeface="Calibri" pitchFamily="34" charset="-122"/>
                <a:cs typeface="Calibri" pitchFamily="34" charset="-120"/>
              </a:rPr>
              <a:t>Status/endorsement language for strategies list</a:t>
            </a:r>
            <a:endParaRPr lang="en-US" sz="2000" dirty="0"/>
          </a:p>
        </p:txBody>
      </p:sp>
      <p:sp>
        <p:nvSpPr>
          <p:cNvPr id="20" name="Shape 18"/>
          <p:cNvSpPr/>
          <p:nvPr/>
        </p:nvSpPr>
        <p:spPr>
          <a:xfrm>
            <a:off x="548640" y="3035808"/>
            <a:ext cx="292608" cy="292608"/>
          </a:xfrm>
          <a:prstGeom prst="ellipse">
            <a:avLst/>
          </a:prstGeom>
          <a:solidFill>
            <a:srgbClr val="008C8C"/>
          </a:solidFill>
          <a:ln/>
        </p:spPr>
        <p:txBody>
          <a:bodyPr/>
          <a:lstStyle/>
          <a:p>
            <a:endParaRPr lang="en-JM"/>
          </a:p>
        </p:txBody>
      </p:sp>
      <p:sp>
        <p:nvSpPr>
          <p:cNvPr id="21" name="Text 19"/>
          <p:cNvSpPr/>
          <p:nvPr/>
        </p:nvSpPr>
        <p:spPr>
          <a:xfrm>
            <a:off x="548640" y="3035808"/>
            <a:ext cx="292608" cy="29260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5</a:t>
            </a:r>
            <a:endParaRPr lang="en-US" sz="1300" dirty="0"/>
          </a:p>
        </p:txBody>
      </p:sp>
      <p:sp>
        <p:nvSpPr>
          <p:cNvPr id="22" name="Text 20"/>
          <p:cNvSpPr/>
          <p:nvPr/>
        </p:nvSpPr>
        <p:spPr>
          <a:xfrm>
            <a:off x="960120" y="2916936"/>
            <a:ext cx="4937760" cy="658368"/>
          </a:xfrm>
          <a:prstGeom prst="rect">
            <a:avLst/>
          </a:prstGeom>
          <a:noFill/>
          <a:ln/>
        </p:spPr>
        <p:txBody>
          <a:bodyPr wrap="square" lIns="0" tIns="0" rIns="0" bIns="0" rtlCol="0" anchor="ctr"/>
          <a:lstStyle/>
          <a:p>
            <a:pPr marL="0" indent="0" algn="l">
              <a:buNone/>
            </a:pPr>
            <a:r>
              <a:rPr lang="en-US" sz="2000" dirty="0">
                <a:solidFill>
                  <a:srgbClr val="1A1A1A"/>
                </a:solidFill>
                <a:latin typeface="Calibri" pitchFamily="34" charset="0"/>
                <a:ea typeface="Calibri" pitchFamily="34" charset="-122"/>
                <a:cs typeface="Calibri" pitchFamily="34" charset="-120"/>
              </a:rPr>
              <a:t>Scope: linking external frameworks to the Convention</a:t>
            </a:r>
            <a:endParaRPr lang="en-US" sz="2000" dirty="0"/>
          </a:p>
        </p:txBody>
      </p:sp>
      <p:sp>
        <p:nvSpPr>
          <p:cNvPr id="23" name="Shape 21"/>
          <p:cNvSpPr/>
          <p:nvPr/>
        </p:nvSpPr>
        <p:spPr>
          <a:xfrm>
            <a:off x="6172200" y="3035808"/>
            <a:ext cx="292608" cy="292608"/>
          </a:xfrm>
          <a:prstGeom prst="ellipse">
            <a:avLst/>
          </a:prstGeom>
          <a:solidFill>
            <a:srgbClr val="008C8C"/>
          </a:solidFill>
          <a:ln/>
        </p:spPr>
        <p:txBody>
          <a:bodyPr/>
          <a:lstStyle/>
          <a:p>
            <a:endParaRPr lang="en-JM"/>
          </a:p>
        </p:txBody>
      </p:sp>
      <p:sp>
        <p:nvSpPr>
          <p:cNvPr id="24" name="Text 22"/>
          <p:cNvSpPr/>
          <p:nvPr/>
        </p:nvSpPr>
        <p:spPr>
          <a:xfrm>
            <a:off x="6172200" y="3035808"/>
            <a:ext cx="292608" cy="29260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6</a:t>
            </a:r>
            <a:endParaRPr lang="en-US" sz="1300" dirty="0"/>
          </a:p>
        </p:txBody>
      </p:sp>
      <p:sp>
        <p:nvSpPr>
          <p:cNvPr id="25" name="Text 23"/>
          <p:cNvSpPr/>
          <p:nvPr/>
        </p:nvSpPr>
        <p:spPr>
          <a:xfrm>
            <a:off x="6583680" y="2867058"/>
            <a:ext cx="4937760" cy="658368"/>
          </a:xfrm>
          <a:prstGeom prst="rect">
            <a:avLst/>
          </a:prstGeom>
          <a:noFill/>
          <a:ln/>
        </p:spPr>
        <p:txBody>
          <a:bodyPr wrap="square" lIns="0" tIns="0" rIns="0" bIns="0" rtlCol="0" anchor="ctr"/>
          <a:lstStyle/>
          <a:p>
            <a:pPr marL="0" indent="0" algn="l">
              <a:buNone/>
            </a:pPr>
            <a:r>
              <a:rPr lang="en-US" sz="2000" dirty="0">
                <a:solidFill>
                  <a:srgbClr val="1A1A1A"/>
                </a:solidFill>
                <a:latin typeface="Calibri" pitchFamily="34" charset="0"/>
                <a:ea typeface="Calibri" pitchFamily="34" charset="-122"/>
                <a:cs typeface="Calibri" pitchFamily="34" charset="-120"/>
              </a:rPr>
              <a:t>Drafting precision (dangling text, duplication)</a:t>
            </a:r>
            <a:endParaRPr lang="en-US" sz="2000" dirty="0"/>
          </a:p>
        </p:txBody>
      </p:sp>
      <p:sp>
        <p:nvSpPr>
          <p:cNvPr id="26" name="Shape 24"/>
          <p:cNvSpPr/>
          <p:nvPr/>
        </p:nvSpPr>
        <p:spPr>
          <a:xfrm>
            <a:off x="548640" y="3694176"/>
            <a:ext cx="292608" cy="292608"/>
          </a:xfrm>
          <a:prstGeom prst="ellipse">
            <a:avLst/>
          </a:prstGeom>
          <a:solidFill>
            <a:srgbClr val="008C8C"/>
          </a:solidFill>
          <a:ln/>
        </p:spPr>
        <p:txBody>
          <a:bodyPr/>
          <a:lstStyle/>
          <a:p>
            <a:endParaRPr lang="en-JM"/>
          </a:p>
        </p:txBody>
      </p:sp>
      <p:sp>
        <p:nvSpPr>
          <p:cNvPr id="27" name="Text 25"/>
          <p:cNvSpPr/>
          <p:nvPr/>
        </p:nvSpPr>
        <p:spPr>
          <a:xfrm>
            <a:off x="548640" y="3694176"/>
            <a:ext cx="292608" cy="29260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7</a:t>
            </a:r>
            <a:endParaRPr lang="en-US" sz="1300" dirty="0"/>
          </a:p>
        </p:txBody>
      </p:sp>
      <p:sp>
        <p:nvSpPr>
          <p:cNvPr id="28" name="Text 26"/>
          <p:cNvSpPr/>
          <p:nvPr/>
        </p:nvSpPr>
        <p:spPr>
          <a:xfrm>
            <a:off x="960120" y="3500487"/>
            <a:ext cx="4937760" cy="658368"/>
          </a:xfrm>
          <a:prstGeom prst="rect">
            <a:avLst/>
          </a:prstGeom>
          <a:noFill/>
          <a:ln/>
        </p:spPr>
        <p:txBody>
          <a:bodyPr wrap="square" lIns="0" tIns="0" rIns="0" bIns="0" rtlCol="0" anchor="ctr"/>
          <a:lstStyle/>
          <a:p>
            <a:pPr marL="0" indent="0" algn="l">
              <a:buNone/>
            </a:pPr>
            <a:r>
              <a:rPr lang="en-US" sz="2000" dirty="0">
                <a:solidFill>
                  <a:srgbClr val="1A1A1A"/>
                </a:solidFill>
                <a:latin typeface="Calibri" pitchFamily="34" charset="0"/>
                <a:ea typeface="Calibri" pitchFamily="34" charset="-122"/>
                <a:cs typeface="Calibri" pitchFamily="34" charset="-120"/>
              </a:rPr>
              <a:t>Framing of hazards &amp; technical scope</a:t>
            </a:r>
            <a:endParaRPr lang="en-US" sz="2000" dirty="0"/>
          </a:p>
        </p:txBody>
      </p:sp>
      <p:sp>
        <p:nvSpPr>
          <p:cNvPr id="29" name="Shape 27"/>
          <p:cNvSpPr/>
          <p:nvPr/>
        </p:nvSpPr>
        <p:spPr>
          <a:xfrm>
            <a:off x="6172200" y="3694176"/>
            <a:ext cx="292608" cy="292608"/>
          </a:xfrm>
          <a:prstGeom prst="ellipse">
            <a:avLst/>
          </a:prstGeom>
          <a:solidFill>
            <a:srgbClr val="008C8C"/>
          </a:solidFill>
          <a:ln/>
        </p:spPr>
        <p:txBody>
          <a:bodyPr/>
          <a:lstStyle/>
          <a:p>
            <a:endParaRPr lang="en-JM"/>
          </a:p>
        </p:txBody>
      </p:sp>
      <p:sp>
        <p:nvSpPr>
          <p:cNvPr id="30" name="Text 28"/>
          <p:cNvSpPr/>
          <p:nvPr/>
        </p:nvSpPr>
        <p:spPr>
          <a:xfrm>
            <a:off x="6172200" y="3694176"/>
            <a:ext cx="292608" cy="29260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8</a:t>
            </a:r>
            <a:endParaRPr lang="en-US" sz="1300" dirty="0"/>
          </a:p>
        </p:txBody>
      </p:sp>
      <p:sp>
        <p:nvSpPr>
          <p:cNvPr id="31" name="Text 29"/>
          <p:cNvSpPr/>
          <p:nvPr/>
        </p:nvSpPr>
        <p:spPr>
          <a:xfrm>
            <a:off x="6583680" y="3508800"/>
            <a:ext cx="4937760" cy="658368"/>
          </a:xfrm>
          <a:prstGeom prst="rect">
            <a:avLst/>
          </a:prstGeom>
          <a:noFill/>
          <a:ln/>
        </p:spPr>
        <p:txBody>
          <a:bodyPr wrap="square" lIns="0" tIns="0" rIns="0" bIns="0" rtlCol="0" anchor="ctr"/>
          <a:lstStyle/>
          <a:p>
            <a:pPr marL="0" indent="0" algn="l">
              <a:buNone/>
            </a:pPr>
            <a:r>
              <a:rPr lang="en-US" sz="2000" dirty="0">
                <a:solidFill>
                  <a:srgbClr val="1A1A1A"/>
                </a:solidFill>
                <a:latin typeface="Calibri" pitchFamily="34" charset="0"/>
                <a:ea typeface="Calibri" pitchFamily="34" charset="-122"/>
                <a:cs typeface="Calibri" pitchFamily="34" charset="-120"/>
              </a:rPr>
              <a:t>Indicator &amp; output-level precision</a:t>
            </a:r>
            <a:endParaRPr lang="en-US" sz="2000" dirty="0"/>
          </a:p>
        </p:txBody>
      </p:sp>
      <p:sp>
        <p:nvSpPr>
          <p:cNvPr id="32" name="Shape 30"/>
          <p:cNvSpPr/>
          <p:nvPr/>
        </p:nvSpPr>
        <p:spPr>
          <a:xfrm>
            <a:off x="548640" y="4352544"/>
            <a:ext cx="292608" cy="292608"/>
          </a:xfrm>
          <a:prstGeom prst="ellipse">
            <a:avLst/>
          </a:prstGeom>
          <a:solidFill>
            <a:srgbClr val="008C8C"/>
          </a:solidFill>
          <a:ln/>
        </p:spPr>
        <p:txBody>
          <a:bodyPr/>
          <a:lstStyle/>
          <a:p>
            <a:endParaRPr lang="en-JM"/>
          </a:p>
        </p:txBody>
      </p:sp>
      <p:sp>
        <p:nvSpPr>
          <p:cNvPr id="33" name="Text 31"/>
          <p:cNvSpPr/>
          <p:nvPr/>
        </p:nvSpPr>
        <p:spPr>
          <a:xfrm>
            <a:off x="548640" y="4352544"/>
            <a:ext cx="292608" cy="29260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9</a:t>
            </a:r>
            <a:endParaRPr lang="en-US" sz="1300" dirty="0"/>
          </a:p>
        </p:txBody>
      </p:sp>
      <p:sp>
        <p:nvSpPr>
          <p:cNvPr id="34" name="Text 32"/>
          <p:cNvSpPr/>
          <p:nvPr/>
        </p:nvSpPr>
        <p:spPr>
          <a:xfrm>
            <a:off x="960120" y="4183794"/>
            <a:ext cx="4937760" cy="658368"/>
          </a:xfrm>
          <a:prstGeom prst="rect">
            <a:avLst/>
          </a:prstGeom>
          <a:noFill/>
          <a:ln/>
        </p:spPr>
        <p:txBody>
          <a:bodyPr wrap="square" lIns="0" tIns="0" rIns="0" bIns="0" rtlCol="0" anchor="ctr"/>
          <a:lstStyle/>
          <a:p>
            <a:pPr marL="0" indent="0" algn="l">
              <a:buNone/>
            </a:pPr>
            <a:r>
              <a:rPr lang="en-US" sz="2000" dirty="0">
                <a:solidFill>
                  <a:srgbClr val="1A1A1A"/>
                </a:solidFill>
                <a:latin typeface="Calibri" pitchFamily="34" charset="0"/>
                <a:ea typeface="Calibri" pitchFamily="34" charset="-122"/>
                <a:cs typeface="Calibri" pitchFamily="34" charset="-120"/>
              </a:rPr>
              <a:t>Communications &amp; reporting refinements</a:t>
            </a:r>
            <a:endParaRPr lang="en-US" sz="2000" dirty="0"/>
          </a:p>
        </p:txBody>
      </p:sp>
      <p:sp>
        <p:nvSpPr>
          <p:cNvPr id="35" name="Shape 33"/>
          <p:cNvSpPr/>
          <p:nvPr/>
        </p:nvSpPr>
        <p:spPr>
          <a:xfrm>
            <a:off x="6172200" y="4352544"/>
            <a:ext cx="292608" cy="292608"/>
          </a:xfrm>
          <a:prstGeom prst="ellipse">
            <a:avLst/>
          </a:prstGeom>
          <a:solidFill>
            <a:srgbClr val="008C8C"/>
          </a:solidFill>
          <a:ln/>
        </p:spPr>
        <p:txBody>
          <a:bodyPr/>
          <a:lstStyle/>
          <a:p>
            <a:endParaRPr lang="en-JM"/>
          </a:p>
        </p:txBody>
      </p:sp>
      <p:sp>
        <p:nvSpPr>
          <p:cNvPr id="36" name="Text 34"/>
          <p:cNvSpPr/>
          <p:nvPr/>
        </p:nvSpPr>
        <p:spPr>
          <a:xfrm>
            <a:off x="6172200" y="4352544"/>
            <a:ext cx="292608" cy="29260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10</a:t>
            </a:r>
            <a:endParaRPr lang="en-US" sz="1300" dirty="0"/>
          </a:p>
        </p:txBody>
      </p:sp>
      <p:sp>
        <p:nvSpPr>
          <p:cNvPr id="37" name="Text 35"/>
          <p:cNvSpPr/>
          <p:nvPr/>
        </p:nvSpPr>
        <p:spPr>
          <a:xfrm>
            <a:off x="6583680" y="4175481"/>
            <a:ext cx="4937760" cy="658368"/>
          </a:xfrm>
          <a:prstGeom prst="rect">
            <a:avLst/>
          </a:prstGeom>
          <a:noFill/>
          <a:ln/>
        </p:spPr>
        <p:txBody>
          <a:bodyPr wrap="square" lIns="0" tIns="0" rIns="0" bIns="0" rtlCol="0" anchor="ctr"/>
          <a:lstStyle/>
          <a:p>
            <a:pPr marL="0" indent="0" algn="l">
              <a:buNone/>
            </a:pPr>
            <a:r>
              <a:rPr lang="en-US" sz="2000" dirty="0">
                <a:solidFill>
                  <a:srgbClr val="1A1A1A"/>
                </a:solidFill>
                <a:latin typeface="Calibri" pitchFamily="34" charset="0"/>
                <a:ea typeface="Calibri" pitchFamily="34" charset="-122"/>
                <a:cs typeface="Calibri" pitchFamily="34" charset="-120"/>
              </a:rPr>
              <a:t>Background section precision &amp; citations</a:t>
            </a:r>
            <a:endParaRPr lang="en-US" sz="2000" dirty="0"/>
          </a:p>
        </p:txBody>
      </p:sp>
      <p:sp>
        <p:nvSpPr>
          <p:cNvPr id="38" name="Shape 36"/>
          <p:cNvSpPr/>
          <p:nvPr/>
        </p:nvSpPr>
        <p:spPr>
          <a:xfrm>
            <a:off x="548640" y="5010912"/>
            <a:ext cx="292608" cy="292608"/>
          </a:xfrm>
          <a:prstGeom prst="ellipse">
            <a:avLst/>
          </a:prstGeom>
          <a:solidFill>
            <a:srgbClr val="008C8C"/>
          </a:solidFill>
          <a:ln/>
        </p:spPr>
        <p:txBody>
          <a:bodyPr/>
          <a:lstStyle/>
          <a:p>
            <a:endParaRPr lang="en-JM"/>
          </a:p>
        </p:txBody>
      </p:sp>
      <p:sp>
        <p:nvSpPr>
          <p:cNvPr id="39" name="Text 37"/>
          <p:cNvSpPr/>
          <p:nvPr/>
        </p:nvSpPr>
        <p:spPr>
          <a:xfrm>
            <a:off x="548640" y="5010912"/>
            <a:ext cx="292608" cy="29260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11</a:t>
            </a:r>
            <a:endParaRPr lang="en-US" sz="1300" dirty="0"/>
          </a:p>
        </p:txBody>
      </p:sp>
      <p:sp>
        <p:nvSpPr>
          <p:cNvPr id="40" name="Text 38"/>
          <p:cNvSpPr/>
          <p:nvPr/>
        </p:nvSpPr>
        <p:spPr>
          <a:xfrm>
            <a:off x="960120" y="4833849"/>
            <a:ext cx="4937760" cy="658368"/>
          </a:xfrm>
          <a:prstGeom prst="rect">
            <a:avLst/>
          </a:prstGeom>
          <a:noFill/>
          <a:ln/>
        </p:spPr>
        <p:txBody>
          <a:bodyPr wrap="square" lIns="0" tIns="0" rIns="0" bIns="0" rtlCol="0" anchor="ctr"/>
          <a:lstStyle/>
          <a:p>
            <a:pPr marL="0" indent="0" algn="l">
              <a:buNone/>
            </a:pPr>
            <a:r>
              <a:rPr lang="en-US" sz="2000" dirty="0">
                <a:solidFill>
                  <a:srgbClr val="1A1A1A"/>
                </a:solidFill>
                <a:latin typeface="Calibri" pitchFamily="34" charset="0"/>
                <a:ea typeface="Calibri" pitchFamily="34" charset="-122"/>
                <a:cs typeface="Calibri" pitchFamily="34" charset="-120"/>
              </a:rPr>
              <a:t>Confirmations &amp; clarifying questions</a:t>
            </a:r>
            <a:endParaRPr lang="en-US" sz="2000" dirty="0"/>
          </a:p>
        </p:txBody>
      </p:sp>
      <p:sp>
        <p:nvSpPr>
          <p:cNvPr id="41" name="Shape 39"/>
          <p:cNvSpPr/>
          <p:nvPr/>
        </p:nvSpPr>
        <p:spPr>
          <a:xfrm>
            <a:off x="6172200" y="5010912"/>
            <a:ext cx="292608" cy="292608"/>
          </a:xfrm>
          <a:prstGeom prst="ellipse">
            <a:avLst/>
          </a:prstGeom>
          <a:solidFill>
            <a:srgbClr val="008C8C"/>
          </a:solidFill>
          <a:ln/>
        </p:spPr>
        <p:txBody>
          <a:bodyPr/>
          <a:lstStyle/>
          <a:p>
            <a:endParaRPr lang="en-JM"/>
          </a:p>
        </p:txBody>
      </p:sp>
      <p:sp>
        <p:nvSpPr>
          <p:cNvPr id="42" name="Text 40"/>
          <p:cNvSpPr/>
          <p:nvPr/>
        </p:nvSpPr>
        <p:spPr>
          <a:xfrm>
            <a:off x="6172200" y="5010912"/>
            <a:ext cx="292608" cy="29260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12</a:t>
            </a:r>
            <a:endParaRPr lang="en-US" sz="1300" dirty="0"/>
          </a:p>
        </p:txBody>
      </p:sp>
      <p:sp>
        <p:nvSpPr>
          <p:cNvPr id="43" name="Text 41"/>
          <p:cNvSpPr/>
          <p:nvPr/>
        </p:nvSpPr>
        <p:spPr>
          <a:xfrm>
            <a:off x="6583680" y="4825536"/>
            <a:ext cx="4937760" cy="658368"/>
          </a:xfrm>
          <a:prstGeom prst="rect">
            <a:avLst/>
          </a:prstGeom>
          <a:noFill/>
          <a:ln/>
        </p:spPr>
        <p:txBody>
          <a:bodyPr wrap="square" lIns="0" tIns="0" rIns="0" bIns="0" rtlCol="0" anchor="ctr"/>
          <a:lstStyle/>
          <a:p>
            <a:pPr marL="0" indent="0" algn="l">
              <a:buNone/>
            </a:pPr>
            <a:r>
              <a:rPr lang="en-US" sz="2000" dirty="0">
                <a:solidFill>
                  <a:srgbClr val="1A1A1A"/>
                </a:solidFill>
                <a:latin typeface="Calibri" pitchFamily="34" charset="0"/>
                <a:ea typeface="Calibri" pitchFamily="34" charset="-122"/>
                <a:cs typeface="Calibri" pitchFamily="34" charset="-120"/>
              </a:rPr>
              <a:t>Climate-stressor terminology consistency</a:t>
            </a:r>
            <a:endParaRPr lang="en-US" sz="2000" dirty="0"/>
          </a:p>
        </p:txBody>
      </p:sp>
      <p:pic>
        <p:nvPicPr>
          <p:cNvPr id="45" name="Picture 44">
            <a:extLst>
              <a:ext uri="{FF2B5EF4-FFF2-40B4-BE49-F238E27FC236}">
                <a16:creationId xmlns:a16="http://schemas.microsoft.com/office/drawing/2014/main" id="{29ED44C9-E58B-D1F8-F0F2-88B4A82DC1EB}"/>
              </a:ext>
            </a:extLst>
          </p:cNvPr>
          <p:cNvPicPr>
            <a:picLocks noChangeAspect="1"/>
          </p:cNvPicPr>
          <p:nvPr/>
        </p:nvPicPr>
        <p:blipFill>
          <a:blip r:embed="rId3"/>
          <a:stretch>
            <a:fillRect/>
          </a:stretch>
        </p:blipFill>
        <p:spPr>
          <a:xfrm>
            <a:off x="10266218" y="24418"/>
            <a:ext cx="1701338" cy="957003"/>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4" name="Text 2"/>
          <p:cNvSpPr/>
          <p:nvPr/>
        </p:nvSpPr>
        <p:spPr>
          <a:xfrm>
            <a:off x="457200" y="6510528"/>
            <a:ext cx="7772400" cy="274320"/>
          </a:xfrm>
          <a:prstGeom prst="rect">
            <a:avLst/>
          </a:prstGeom>
          <a:noFill/>
          <a:ln/>
        </p:spPr>
        <p:txBody>
          <a:bodyPr wrap="square" lIns="0" tIns="0" rIns="0" bIns="0" rtlCol="0" anchor="ctr"/>
          <a:lstStyle/>
          <a:p>
            <a:pPr marL="0" indent="0" algn="l">
              <a:buNone/>
            </a:pPr>
            <a:r>
              <a:rPr lang="en-US" sz="1000" dirty="0">
                <a:solidFill>
                  <a:srgbClr val="3F4756"/>
                </a:solidFill>
                <a:latin typeface="Calibri" pitchFamily="34" charset="0"/>
                <a:ea typeface="Calibri" pitchFamily="34" charset="-122"/>
                <a:cs typeface="Calibri" pitchFamily="34" charset="-120"/>
              </a:rPr>
              <a:t>UNEP-CEP  |  Cartagena Convention Secretariat</a:t>
            </a:r>
            <a:endParaRPr lang="en-US" sz="1000" dirty="0"/>
          </a:p>
        </p:txBody>
      </p:sp>
      <p:sp>
        <p:nvSpPr>
          <p:cNvPr id="5" name="Text 3"/>
          <p:cNvSpPr/>
          <p:nvPr/>
        </p:nvSpPr>
        <p:spPr>
          <a:xfrm>
            <a:off x="11521440" y="6510528"/>
            <a:ext cx="365760" cy="274320"/>
          </a:xfrm>
          <a:prstGeom prst="rect">
            <a:avLst/>
          </a:prstGeom>
          <a:noFill/>
          <a:ln/>
        </p:spPr>
        <p:txBody>
          <a:bodyPr wrap="square" lIns="0" tIns="0" rIns="0" bIns="0" rtlCol="0" anchor="ctr"/>
          <a:lstStyle/>
          <a:p>
            <a:pPr marL="0" indent="0" algn="r">
              <a:buNone/>
            </a:pPr>
            <a:r>
              <a:rPr lang="en-US" sz="1000" dirty="0">
                <a:solidFill>
                  <a:srgbClr val="3F4756"/>
                </a:solidFill>
                <a:latin typeface="Calibri" pitchFamily="34" charset="0"/>
                <a:ea typeface="Calibri" pitchFamily="34" charset="-122"/>
                <a:cs typeface="Calibri" pitchFamily="34" charset="-120"/>
              </a:rPr>
              <a:t>5</a:t>
            </a:r>
            <a:endParaRPr lang="en-US" sz="1000" dirty="0"/>
          </a:p>
        </p:txBody>
      </p:sp>
      <p:sp>
        <p:nvSpPr>
          <p:cNvPr id="6" name="Text 4"/>
          <p:cNvSpPr/>
          <p:nvPr/>
        </p:nvSpPr>
        <p:spPr>
          <a:xfrm>
            <a:off x="457200" y="201168"/>
            <a:ext cx="9144000" cy="274320"/>
          </a:xfrm>
          <a:prstGeom prst="rect">
            <a:avLst/>
          </a:prstGeom>
          <a:noFill/>
          <a:ln/>
        </p:spPr>
        <p:txBody>
          <a:bodyPr wrap="square" lIns="0" tIns="0" rIns="0" bIns="0" rtlCol="0" anchor="ctr"/>
          <a:lstStyle/>
          <a:p>
            <a:pPr marL="0" indent="0" algn="l">
              <a:buNone/>
            </a:pPr>
            <a:r>
              <a:rPr lang="en-US" sz="1200" b="1" kern="0" spc="100" dirty="0">
                <a:solidFill>
                  <a:srgbClr val="008C8C"/>
                </a:solidFill>
                <a:latin typeface="Calibri" pitchFamily="34" charset="0"/>
                <a:ea typeface="Calibri" pitchFamily="34" charset="-122"/>
                <a:cs typeface="Calibri" pitchFamily="34" charset="-120"/>
              </a:rPr>
              <a:t>SPOTLIGHT</a:t>
            </a:r>
            <a:endParaRPr lang="en-US" sz="1200" dirty="0"/>
          </a:p>
        </p:txBody>
      </p:sp>
      <p:sp>
        <p:nvSpPr>
          <p:cNvPr id="7" name="Text 5"/>
          <p:cNvSpPr/>
          <p:nvPr/>
        </p:nvSpPr>
        <p:spPr>
          <a:xfrm>
            <a:off x="457200" y="502920"/>
            <a:ext cx="10972800" cy="640080"/>
          </a:xfrm>
          <a:prstGeom prst="rect">
            <a:avLst/>
          </a:prstGeom>
          <a:noFill/>
          <a:ln/>
        </p:spPr>
        <p:txBody>
          <a:bodyPr wrap="square" lIns="0" tIns="0" rIns="0" bIns="0" rtlCol="0" anchor="ctr"/>
          <a:lstStyle/>
          <a:p>
            <a:pPr marL="0" indent="0" algn="l">
              <a:buNone/>
            </a:pPr>
            <a:r>
              <a:rPr lang="en-US" sz="3600" b="1" dirty="0">
                <a:solidFill>
                  <a:srgbClr val="0D2150"/>
                </a:solidFill>
                <a:latin typeface="Calibri" pitchFamily="34" charset="0"/>
                <a:ea typeface="Calibri" pitchFamily="34" charset="-122"/>
                <a:cs typeface="Calibri" pitchFamily="34" charset="-120"/>
              </a:rPr>
              <a:t>Alignment with COP Decision language</a:t>
            </a:r>
            <a:endParaRPr lang="en-US" sz="3600" dirty="0"/>
          </a:p>
        </p:txBody>
      </p:sp>
      <p:sp>
        <p:nvSpPr>
          <p:cNvPr id="8" name="Shape 6"/>
          <p:cNvSpPr/>
          <p:nvPr/>
        </p:nvSpPr>
        <p:spPr>
          <a:xfrm>
            <a:off x="548640" y="1600200"/>
            <a:ext cx="10972800" cy="2103120"/>
          </a:xfrm>
          <a:prstGeom prst="roundRect">
            <a:avLst>
              <a:gd name="adj" fmla="val 4348"/>
            </a:avLst>
          </a:prstGeom>
          <a:solidFill>
            <a:srgbClr val="E8EEF7"/>
          </a:solidFill>
          <a:ln/>
        </p:spPr>
        <p:txBody>
          <a:bodyPr/>
          <a:lstStyle/>
          <a:p>
            <a:endParaRPr lang="en-JM"/>
          </a:p>
        </p:txBody>
      </p:sp>
      <p:sp>
        <p:nvSpPr>
          <p:cNvPr id="9" name="Text 7"/>
          <p:cNvSpPr/>
          <p:nvPr/>
        </p:nvSpPr>
        <p:spPr>
          <a:xfrm>
            <a:off x="822960" y="1783080"/>
            <a:ext cx="2743200" cy="320040"/>
          </a:xfrm>
          <a:prstGeom prst="rect">
            <a:avLst/>
          </a:prstGeom>
          <a:noFill/>
          <a:ln/>
        </p:spPr>
        <p:txBody>
          <a:bodyPr wrap="square" lIns="0" tIns="0" rIns="0" bIns="0" rtlCol="0" anchor="ctr"/>
          <a:lstStyle/>
          <a:p>
            <a:pPr marL="0" indent="0">
              <a:buNone/>
            </a:pPr>
            <a:r>
              <a:rPr lang="en-US" sz="2800" b="1" dirty="0">
                <a:solidFill>
                  <a:srgbClr val="003A8F"/>
                </a:solidFill>
                <a:latin typeface="Calibri" pitchFamily="34" charset="0"/>
                <a:ea typeface="Calibri" pitchFamily="34" charset="-122"/>
                <a:cs typeface="Calibri" pitchFamily="34" charset="-120"/>
              </a:rPr>
              <a:t>The issue</a:t>
            </a:r>
            <a:endParaRPr lang="en-US" sz="2800" dirty="0"/>
          </a:p>
        </p:txBody>
      </p:sp>
      <p:sp>
        <p:nvSpPr>
          <p:cNvPr id="10" name="Text 8"/>
          <p:cNvSpPr/>
          <p:nvPr/>
        </p:nvSpPr>
        <p:spPr>
          <a:xfrm>
            <a:off x="822960" y="2103120"/>
            <a:ext cx="10424160" cy="1463040"/>
          </a:xfrm>
          <a:prstGeom prst="rect">
            <a:avLst/>
          </a:prstGeom>
          <a:noFill/>
          <a:ln/>
        </p:spPr>
        <p:txBody>
          <a:bodyPr wrap="square" lIns="0" tIns="0" rIns="0" bIns="0" rtlCol="0" anchor="ctr"/>
          <a:lstStyle/>
          <a:p>
            <a:pPr marL="0" indent="0">
              <a:lnSpc>
                <a:spcPct val="115000"/>
              </a:lnSpc>
              <a:buNone/>
            </a:pPr>
            <a:r>
              <a:rPr lang="en-US" sz="2000" dirty="0">
                <a:solidFill>
                  <a:srgbClr val="1A1A1A"/>
                </a:solidFill>
                <a:latin typeface="Calibri" pitchFamily="34" charset="0"/>
                <a:ea typeface="Calibri" pitchFamily="34" charset="-122"/>
                <a:cs typeface="Calibri" pitchFamily="34" charset="-120"/>
              </a:rPr>
              <a:t>Work Plans and Budgets were repeatedly described as “adopted” and “endorsed” where the actual COP 18 Decision text uses “approved” or “noted.” Similarly, not every regional strategy or action plan in the reference list was formally endorsed by the COP. Some were only noted, and others predate COP 18 entirely</a:t>
            </a:r>
            <a:r>
              <a:rPr lang="en-US" sz="1600" dirty="0">
                <a:solidFill>
                  <a:srgbClr val="1A1A1A"/>
                </a:solidFill>
                <a:latin typeface="Calibri" pitchFamily="34" charset="0"/>
                <a:ea typeface="Calibri" pitchFamily="34" charset="-122"/>
                <a:cs typeface="Calibri" pitchFamily="34" charset="-120"/>
              </a:rPr>
              <a:t>.</a:t>
            </a:r>
            <a:endParaRPr lang="en-US" sz="1600" dirty="0"/>
          </a:p>
        </p:txBody>
      </p:sp>
      <p:sp>
        <p:nvSpPr>
          <p:cNvPr id="11" name="Shape 9"/>
          <p:cNvSpPr/>
          <p:nvPr/>
        </p:nvSpPr>
        <p:spPr>
          <a:xfrm>
            <a:off x="548640" y="3886200"/>
            <a:ext cx="10972800" cy="1920240"/>
          </a:xfrm>
          <a:prstGeom prst="roundRect">
            <a:avLst>
              <a:gd name="adj" fmla="val 4762"/>
            </a:avLst>
          </a:prstGeom>
          <a:solidFill>
            <a:srgbClr val="EAF6F2"/>
          </a:solidFill>
          <a:ln/>
        </p:spPr>
        <p:txBody>
          <a:bodyPr/>
          <a:lstStyle/>
          <a:p>
            <a:endParaRPr lang="en-JM"/>
          </a:p>
        </p:txBody>
      </p:sp>
      <p:sp>
        <p:nvSpPr>
          <p:cNvPr id="12" name="Text 10"/>
          <p:cNvSpPr/>
          <p:nvPr/>
        </p:nvSpPr>
        <p:spPr>
          <a:xfrm>
            <a:off x="822960" y="4069080"/>
            <a:ext cx="3657600" cy="320040"/>
          </a:xfrm>
          <a:prstGeom prst="rect">
            <a:avLst/>
          </a:prstGeom>
          <a:noFill/>
          <a:ln/>
        </p:spPr>
        <p:txBody>
          <a:bodyPr wrap="square" lIns="0" tIns="0" rIns="0" bIns="0" rtlCol="0" anchor="ctr"/>
          <a:lstStyle/>
          <a:p>
            <a:pPr marL="0" indent="0">
              <a:buNone/>
            </a:pPr>
            <a:r>
              <a:rPr lang="en-US" sz="2800" b="1" dirty="0">
                <a:solidFill>
                  <a:srgbClr val="008C8C"/>
                </a:solidFill>
                <a:latin typeface="Calibri" pitchFamily="34" charset="0"/>
                <a:ea typeface="Calibri" pitchFamily="34" charset="-122"/>
                <a:cs typeface="Calibri" pitchFamily="34" charset="-120"/>
              </a:rPr>
              <a:t>How it was resolved</a:t>
            </a:r>
            <a:endParaRPr lang="en-US" sz="2800" dirty="0"/>
          </a:p>
        </p:txBody>
      </p:sp>
      <p:sp>
        <p:nvSpPr>
          <p:cNvPr id="13" name="Text 11"/>
          <p:cNvSpPr/>
          <p:nvPr/>
        </p:nvSpPr>
        <p:spPr>
          <a:xfrm>
            <a:off x="822960" y="4389120"/>
            <a:ext cx="10424160" cy="1371600"/>
          </a:xfrm>
          <a:prstGeom prst="rect">
            <a:avLst/>
          </a:prstGeom>
          <a:noFill/>
          <a:ln/>
        </p:spPr>
        <p:txBody>
          <a:bodyPr wrap="square" lIns="0" tIns="0" rIns="0" bIns="0" rtlCol="0" anchor="ctr"/>
          <a:lstStyle/>
          <a:p>
            <a:pPr marL="0" indent="0">
              <a:lnSpc>
                <a:spcPct val="115000"/>
              </a:lnSpc>
              <a:buNone/>
            </a:pPr>
            <a:r>
              <a:rPr lang="en-US" sz="2000" dirty="0">
                <a:solidFill>
                  <a:srgbClr val="1A1A1A"/>
                </a:solidFill>
                <a:latin typeface="Calibri" pitchFamily="34" charset="0"/>
                <a:ea typeface="Calibri" pitchFamily="34" charset="-122"/>
                <a:cs typeface="Calibri" pitchFamily="34" charset="-120"/>
              </a:rPr>
              <a:t>A control check was conducted against the wording of COP 18 Decisions UNEP(DEPI)/CAR IG.49/4. “Approved” is now used consistently for Work Plans and Budgets; the Resource Mobilization Strategy and Knowledge Management Strategy now correctly read as “noted.” The strategies list uses differentiated language rather than one uniform verb.</a:t>
            </a:r>
            <a:endParaRPr lang="en-US" sz="2000" dirty="0"/>
          </a:p>
        </p:txBody>
      </p:sp>
      <p:pic>
        <p:nvPicPr>
          <p:cNvPr id="15" name="Picture 14">
            <a:extLst>
              <a:ext uri="{FF2B5EF4-FFF2-40B4-BE49-F238E27FC236}">
                <a16:creationId xmlns:a16="http://schemas.microsoft.com/office/drawing/2014/main" id="{150671A0-0787-1F3D-87E5-DF6CFC873578}"/>
              </a:ext>
            </a:extLst>
          </p:cNvPr>
          <p:cNvPicPr>
            <a:picLocks noChangeAspect="1"/>
          </p:cNvPicPr>
          <p:nvPr/>
        </p:nvPicPr>
        <p:blipFill>
          <a:blip r:embed="rId3"/>
          <a:stretch>
            <a:fillRect/>
          </a:stretch>
        </p:blipFill>
        <p:spPr>
          <a:xfrm>
            <a:off x="10266218" y="24418"/>
            <a:ext cx="1701338" cy="957003"/>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4" name="Text 2"/>
          <p:cNvSpPr/>
          <p:nvPr/>
        </p:nvSpPr>
        <p:spPr>
          <a:xfrm>
            <a:off x="457200" y="6510528"/>
            <a:ext cx="7772400" cy="274320"/>
          </a:xfrm>
          <a:prstGeom prst="rect">
            <a:avLst/>
          </a:prstGeom>
          <a:noFill/>
          <a:ln/>
        </p:spPr>
        <p:txBody>
          <a:bodyPr wrap="square" lIns="0" tIns="0" rIns="0" bIns="0" rtlCol="0" anchor="ctr"/>
          <a:lstStyle/>
          <a:p>
            <a:pPr marL="0" indent="0" algn="l">
              <a:buNone/>
            </a:pPr>
            <a:r>
              <a:rPr lang="en-US" sz="1000" dirty="0">
                <a:solidFill>
                  <a:srgbClr val="3F4756"/>
                </a:solidFill>
                <a:latin typeface="Calibri" pitchFamily="34" charset="0"/>
                <a:ea typeface="Calibri" pitchFamily="34" charset="-122"/>
                <a:cs typeface="Calibri" pitchFamily="34" charset="-120"/>
              </a:rPr>
              <a:t>UNEP-CEP  |  Cartagena Convention Secretariat</a:t>
            </a:r>
            <a:endParaRPr lang="en-US" sz="1000" dirty="0"/>
          </a:p>
        </p:txBody>
      </p:sp>
      <p:sp>
        <p:nvSpPr>
          <p:cNvPr id="5" name="Text 3"/>
          <p:cNvSpPr/>
          <p:nvPr/>
        </p:nvSpPr>
        <p:spPr>
          <a:xfrm>
            <a:off x="11521440" y="6510528"/>
            <a:ext cx="365760" cy="274320"/>
          </a:xfrm>
          <a:prstGeom prst="rect">
            <a:avLst/>
          </a:prstGeom>
          <a:noFill/>
          <a:ln/>
        </p:spPr>
        <p:txBody>
          <a:bodyPr wrap="square" lIns="0" tIns="0" rIns="0" bIns="0" rtlCol="0" anchor="ctr"/>
          <a:lstStyle/>
          <a:p>
            <a:pPr marL="0" indent="0" algn="r">
              <a:buNone/>
            </a:pPr>
            <a:r>
              <a:rPr lang="en-US" sz="1000" dirty="0">
                <a:solidFill>
                  <a:srgbClr val="3F4756"/>
                </a:solidFill>
                <a:latin typeface="Calibri" pitchFamily="34" charset="0"/>
                <a:ea typeface="Calibri" pitchFamily="34" charset="-122"/>
                <a:cs typeface="Calibri" pitchFamily="34" charset="-120"/>
              </a:rPr>
              <a:t>6</a:t>
            </a:r>
            <a:endParaRPr lang="en-US" sz="1000" dirty="0"/>
          </a:p>
        </p:txBody>
      </p:sp>
      <p:sp>
        <p:nvSpPr>
          <p:cNvPr id="6" name="Text 4"/>
          <p:cNvSpPr/>
          <p:nvPr/>
        </p:nvSpPr>
        <p:spPr>
          <a:xfrm>
            <a:off x="457200" y="201168"/>
            <a:ext cx="9144000" cy="274320"/>
          </a:xfrm>
          <a:prstGeom prst="rect">
            <a:avLst/>
          </a:prstGeom>
          <a:noFill/>
          <a:ln/>
        </p:spPr>
        <p:txBody>
          <a:bodyPr wrap="square" lIns="0" tIns="0" rIns="0" bIns="0" rtlCol="0" anchor="ctr"/>
          <a:lstStyle/>
          <a:p>
            <a:pPr marL="0" indent="0" algn="l">
              <a:buNone/>
            </a:pPr>
            <a:r>
              <a:rPr lang="en-US" sz="1200" b="1" kern="0" spc="100" dirty="0">
                <a:solidFill>
                  <a:srgbClr val="008C8C"/>
                </a:solidFill>
                <a:latin typeface="Calibri" pitchFamily="34" charset="0"/>
                <a:ea typeface="Calibri" pitchFamily="34" charset="-122"/>
                <a:cs typeface="Calibri" pitchFamily="34" charset="-120"/>
              </a:rPr>
              <a:t>SPOTLIGHT</a:t>
            </a:r>
            <a:endParaRPr lang="en-US" sz="1200" dirty="0"/>
          </a:p>
        </p:txBody>
      </p:sp>
      <p:sp>
        <p:nvSpPr>
          <p:cNvPr id="7" name="Text 5"/>
          <p:cNvSpPr/>
          <p:nvPr/>
        </p:nvSpPr>
        <p:spPr>
          <a:xfrm>
            <a:off x="457200" y="502920"/>
            <a:ext cx="10972800" cy="640080"/>
          </a:xfrm>
          <a:prstGeom prst="rect">
            <a:avLst/>
          </a:prstGeom>
          <a:noFill/>
          <a:ln/>
        </p:spPr>
        <p:txBody>
          <a:bodyPr wrap="square" lIns="0" tIns="0" rIns="0" bIns="0" rtlCol="0" anchor="ctr"/>
          <a:lstStyle/>
          <a:p>
            <a:pPr marL="0" indent="0" algn="l">
              <a:buNone/>
            </a:pPr>
            <a:r>
              <a:rPr lang="en-US" sz="3600" b="1" dirty="0">
                <a:solidFill>
                  <a:srgbClr val="0D2150"/>
                </a:solidFill>
                <a:latin typeface="Calibri" pitchFamily="34" charset="0"/>
                <a:ea typeface="Calibri" pitchFamily="34" charset="-122"/>
                <a:cs typeface="Calibri" pitchFamily="34" charset="-120"/>
              </a:rPr>
              <a:t>Terminology, drafting and background precision</a:t>
            </a:r>
            <a:endParaRPr lang="en-US" sz="3600" dirty="0"/>
          </a:p>
        </p:txBody>
      </p:sp>
      <p:sp>
        <p:nvSpPr>
          <p:cNvPr id="8" name="Text 6"/>
          <p:cNvSpPr/>
          <p:nvPr/>
        </p:nvSpPr>
        <p:spPr>
          <a:xfrm>
            <a:off x="548640" y="1600200"/>
            <a:ext cx="3291840" cy="1005840"/>
          </a:xfrm>
          <a:prstGeom prst="rect">
            <a:avLst/>
          </a:prstGeom>
          <a:noFill/>
          <a:ln/>
        </p:spPr>
        <p:txBody>
          <a:bodyPr wrap="square" lIns="0" tIns="0" rIns="0" bIns="0" rtlCol="0" anchor="t"/>
          <a:lstStyle/>
          <a:p>
            <a:pPr marL="0" indent="0">
              <a:buNone/>
            </a:pPr>
            <a:r>
              <a:rPr lang="en-US" sz="2800" b="1" dirty="0">
                <a:solidFill>
                  <a:srgbClr val="003A8F"/>
                </a:solidFill>
                <a:latin typeface="Calibri" pitchFamily="34" charset="0"/>
                <a:ea typeface="Calibri" pitchFamily="34" charset="-122"/>
                <a:cs typeface="Calibri" pitchFamily="34" charset="-120"/>
              </a:rPr>
              <a:t>Terminology &amp; naming</a:t>
            </a:r>
            <a:endParaRPr lang="en-US" sz="2800" dirty="0"/>
          </a:p>
        </p:txBody>
      </p:sp>
      <p:sp>
        <p:nvSpPr>
          <p:cNvPr id="9" name="Text 7"/>
          <p:cNvSpPr/>
          <p:nvPr/>
        </p:nvSpPr>
        <p:spPr>
          <a:xfrm>
            <a:off x="3977640" y="1600200"/>
            <a:ext cx="7543800" cy="1005840"/>
          </a:xfrm>
          <a:prstGeom prst="rect">
            <a:avLst/>
          </a:prstGeom>
          <a:noFill/>
          <a:ln/>
        </p:spPr>
        <p:txBody>
          <a:bodyPr wrap="square" lIns="0" tIns="0" rIns="0" bIns="0" rtlCol="0" anchor="t"/>
          <a:lstStyle/>
          <a:p>
            <a:pPr marL="0" indent="0">
              <a:lnSpc>
                <a:spcPct val="112000"/>
              </a:lnSpc>
              <a:buNone/>
            </a:pPr>
            <a:r>
              <a:rPr lang="en-US" sz="2000" dirty="0">
                <a:solidFill>
                  <a:srgbClr val="1A1A1A"/>
                </a:solidFill>
                <a:latin typeface="Calibri" pitchFamily="34" charset="0"/>
                <a:ea typeface="Calibri" pitchFamily="34" charset="-122"/>
                <a:cs typeface="Calibri" pitchFamily="34" charset="-120"/>
              </a:rPr>
              <a:t>Acronyms revisited; “arrears” standardised to “unpaid/outstanding voluntary contributions” to match how previous COPs describe CTF contributions.</a:t>
            </a:r>
            <a:endParaRPr lang="en-US" sz="2000" dirty="0"/>
          </a:p>
        </p:txBody>
      </p:sp>
      <p:sp>
        <p:nvSpPr>
          <p:cNvPr id="10" name="Text 8"/>
          <p:cNvSpPr/>
          <p:nvPr/>
        </p:nvSpPr>
        <p:spPr>
          <a:xfrm>
            <a:off x="548640" y="3208711"/>
            <a:ext cx="3291840" cy="1005840"/>
          </a:xfrm>
          <a:prstGeom prst="rect">
            <a:avLst/>
          </a:prstGeom>
          <a:noFill/>
          <a:ln/>
        </p:spPr>
        <p:txBody>
          <a:bodyPr wrap="square" lIns="0" tIns="0" rIns="0" bIns="0" rtlCol="0" anchor="t"/>
          <a:lstStyle/>
          <a:p>
            <a:pPr marL="0" indent="0">
              <a:buNone/>
            </a:pPr>
            <a:r>
              <a:rPr lang="en-US" sz="2800" b="1" dirty="0">
                <a:solidFill>
                  <a:srgbClr val="003A8F"/>
                </a:solidFill>
                <a:latin typeface="Calibri" pitchFamily="34" charset="0"/>
                <a:ea typeface="Calibri" pitchFamily="34" charset="-122"/>
                <a:cs typeface="Calibri" pitchFamily="34" charset="-120"/>
              </a:rPr>
              <a:t>Drafting precision</a:t>
            </a:r>
            <a:endParaRPr lang="en-US" sz="2800" dirty="0"/>
          </a:p>
        </p:txBody>
      </p:sp>
      <p:sp>
        <p:nvSpPr>
          <p:cNvPr id="11" name="Text 9"/>
          <p:cNvSpPr/>
          <p:nvPr/>
        </p:nvSpPr>
        <p:spPr>
          <a:xfrm>
            <a:off x="3977640" y="3208711"/>
            <a:ext cx="7543800" cy="1005840"/>
          </a:xfrm>
          <a:prstGeom prst="rect">
            <a:avLst/>
          </a:prstGeom>
          <a:noFill/>
          <a:ln/>
        </p:spPr>
        <p:txBody>
          <a:bodyPr wrap="square" lIns="0" tIns="0" rIns="0" bIns="0" rtlCol="0" anchor="t"/>
          <a:lstStyle/>
          <a:p>
            <a:pPr marL="0" indent="0">
              <a:lnSpc>
                <a:spcPct val="112000"/>
              </a:lnSpc>
              <a:buNone/>
            </a:pPr>
            <a:r>
              <a:rPr lang="en-US" sz="2000" dirty="0">
                <a:solidFill>
                  <a:srgbClr val="1A1A1A"/>
                </a:solidFill>
                <a:latin typeface="Calibri" pitchFamily="34" charset="0"/>
                <a:ea typeface="Calibri" pitchFamily="34" charset="-122"/>
                <a:cs typeface="Calibri" pitchFamily="34" charset="-120"/>
              </a:rPr>
              <a:t>General language improvement and removing duplication. </a:t>
            </a:r>
            <a:endParaRPr lang="en-US" sz="2000" dirty="0"/>
          </a:p>
        </p:txBody>
      </p:sp>
      <p:sp>
        <p:nvSpPr>
          <p:cNvPr id="12" name="Text 10"/>
          <p:cNvSpPr/>
          <p:nvPr/>
        </p:nvSpPr>
        <p:spPr>
          <a:xfrm>
            <a:off x="548640" y="4434840"/>
            <a:ext cx="3291840" cy="1005840"/>
          </a:xfrm>
          <a:prstGeom prst="rect">
            <a:avLst/>
          </a:prstGeom>
          <a:noFill/>
          <a:ln/>
        </p:spPr>
        <p:txBody>
          <a:bodyPr wrap="square" lIns="0" tIns="0" rIns="0" bIns="0" rtlCol="0" anchor="t"/>
          <a:lstStyle/>
          <a:p>
            <a:pPr marL="0" indent="0">
              <a:buNone/>
            </a:pPr>
            <a:r>
              <a:rPr lang="en-US" sz="2800" b="1" dirty="0">
                <a:solidFill>
                  <a:srgbClr val="003A8F"/>
                </a:solidFill>
                <a:latin typeface="Calibri" pitchFamily="34" charset="0"/>
                <a:ea typeface="Calibri" pitchFamily="34" charset="-122"/>
                <a:cs typeface="Calibri" pitchFamily="34" charset="-120"/>
              </a:rPr>
              <a:t>Background &amp; citations</a:t>
            </a:r>
            <a:endParaRPr lang="en-US" sz="2800" dirty="0"/>
          </a:p>
        </p:txBody>
      </p:sp>
      <p:sp>
        <p:nvSpPr>
          <p:cNvPr id="13" name="Text 11"/>
          <p:cNvSpPr/>
          <p:nvPr/>
        </p:nvSpPr>
        <p:spPr>
          <a:xfrm>
            <a:off x="3977640" y="4434840"/>
            <a:ext cx="7543800" cy="1005840"/>
          </a:xfrm>
          <a:prstGeom prst="rect">
            <a:avLst/>
          </a:prstGeom>
          <a:noFill/>
          <a:ln/>
        </p:spPr>
        <p:txBody>
          <a:bodyPr wrap="square" lIns="0" tIns="0" rIns="0" bIns="0" rtlCol="0" anchor="t"/>
          <a:lstStyle/>
          <a:p>
            <a:pPr marL="0" indent="0">
              <a:lnSpc>
                <a:spcPct val="112000"/>
              </a:lnSpc>
              <a:buNone/>
            </a:pPr>
            <a:r>
              <a:rPr lang="en-US" sz="2000" dirty="0">
                <a:solidFill>
                  <a:srgbClr val="1A1A1A"/>
                </a:solidFill>
                <a:latin typeface="Calibri" pitchFamily="34" charset="0"/>
                <a:ea typeface="Calibri" pitchFamily="34" charset="-122"/>
                <a:cs typeface="Calibri" pitchFamily="34" charset="-120"/>
              </a:rPr>
              <a:t>“Area” replaces “surface”; “among” added to the largest/smallest States comparison; a supporting reference added for background statistics; document numbers added to the Foreword for referenced documents.</a:t>
            </a:r>
            <a:endParaRPr lang="en-US" sz="2000" dirty="0"/>
          </a:p>
        </p:txBody>
      </p:sp>
      <p:pic>
        <p:nvPicPr>
          <p:cNvPr id="15" name="Picture 14">
            <a:extLst>
              <a:ext uri="{FF2B5EF4-FFF2-40B4-BE49-F238E27FC236}">
                <a16:creationId xmlns:a16="http://schemas.microsoft.com/office/drawing/2014/main" id="{EE78DC43-99B0-6A99-6297-96ED6A6FB144}"/>
              </a:ext>
            </a:extLst>
          </p:cNvPr>
          <p:cNvPicPr>
            <a:picLocks noChangeAspect="1"/>
          </p:cNvPicPr>
          <p:nvPr/>
        </p:nvPicPr>
        <p:blipFill>
          <a:blip r:embed="rId3"/>
          <a:stretch>
            <a:fillRect/>
          </a:stretch>
        </p:blipFill>
        <p:spPr>
          <a:xfrm>
            <a:off x="10266218" y="24418"/>
            <a:ext cx="1701338" cy="957003"/>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4" name="Text 2"/>
          <p:cNvSpPr/>
          <p:nvPr/>
        </p:nvSpPr>
        <p:spPr>
          <a:xfrm>
            <a:off x="457200" y="6510528"/>
            <a:ext cx="7772400" cy="274320"/>
          </a:xfrm>
          <a:prstGeom prst="rect">
            <a:avLst/>
          </a:prstGeom>
          <a:noFill/>
          <a:ln/>
        </p:spPr>
        <p:txBody>
          <a:bodyPr wrap="square" lIns="0" tIns="0" rIns="0" bIns="0" rtlCol="0" anchor="ctr"/>
          <a:lstStyle/>
          <a:p>
            <a:pPr marL="0" indent="0" algn="l">
              <a:buNone/>
            </a:pPr>
            <a:r>
              <a:rPr lang="en-US" sz="1000" dirty="0">
                <a:solidFill>
                  <a:srgbClr val="3F4756"/>
                </a:solidFill>
                <a:latin typeface="Calibri" pitchFamily="34" charset="0"/>
                <a:ea typeface="Calibri" pitchFamily="34" charset="-122"/>
                <a:cs typeface="Calibri" pitchFamily="34" charset="-120"/>
              </a:rPr>
              <a:t>UNEP-CEP  |  Cartagena Convention Secretariat</a:t>
            </a:r>
            <a:endParaRPr lang="en-US" sz="1000" dirty="0"/>
          </a:p>
        </p:txBody>
      </p:sp>
      <p:sp>
        <p:nvSpPr>
          <p:cNvPr id="5" name="Text 3"/>
          <p:cNvSpPr/>
          <p:nvPr/>
        </p:nvSpPr>
        <p:spPr>
          <a:xfrm>
            <a:off x="11521440" y="6510528"/>
            <a:ext cx="365760" cy="274320"/>
          </a:xfrm>
          <a:prstGeom prst="rect">
            <a:avLst/>
          </a:prstGeom>
          <a:noFill/>
          <a:ln/>
        </p:spPr>
        <p:txBody>
          <a:bodyPr wrap="square" lIns="0" tIns="0" rIns="0" bIns="0" rtlCol="0" anchor="ctr"/>
          <a:lstStyle/>
          <a:p>
            <a:pPr marL="0" indent="0" algn="r">
              <a:buNone/>
            </a:pPr>
            <a:r>
              <a:rPr lang="en-US" sz="1000" dirty="0">
                <a:solidFill>
                  <a:srgbClr val="3F4756"/>
                </a:solidFill>
                <a:latin typeface="Calibri" pitchFamily="34" charset="0"/>
                <a:ea typeface="Calibri" pitchFamily="34" charset="-122"/>
                <a:cs typeface="Calibri" pitchFamily="34" charset="-120"/>
              </a:rPr>
              <a:t>7</a:t>
            </a:r>
            <a:endParaRPr lang="en-US" sz="1000" dirty="0"/>
          </a:p>
        </p:txBody>
      </p:sp>
      <p:sp>
        <p:nvSpPr>
          <p:cNvPr id="6" name="Text 4"/>
          <p:cNvSpPr/>
          <p:nvPr/>
        </p:nvSpPr>
        <p:spPr>
          <a:xfrm>
            <a:off x="457200" y="201168"/>
            <a:ext cx="9144000" cy="274320"/>
          </a:xfrm>
          <a:prstGeom prst="rect">
            <a:avLst/>
          </a:prstGeom>
          <a:noFill/>
          <a:ln/>
        </p:spPr>
        <p:txBody>
          <a:bodyPr wrap="square" lIns="0" tIns="0" rIns="0" bIns="0" rtlCol="0" anchor="ctr"/>
          <a:lstStyle/>
          <a:p>
            <a:pPr marL="0" indent="0" algn="l">
              <a:buNone/>
            </a:pPr>
            <a:r>
              <a:rPr lang="en-US" sz="1200" b="1" kern="0" spc="100" dirty="0">
                <a:solidFill>
                  <a:srgbClr val="008C8C"/>
                </a:solidFill>
                <a:latin typeface="Calibri" pitchFamily="34" charset="0"/>
                <a:ea typeface="Calibri" pitchFamily="34" charset="-122"/>
                <a:cs typeface="Calibri" pitchFamily="34" charset="-120"/>
              </a:rPr>
              <a:t>SPOTLIGHT</a:t>
            </a:r>
            <a:endParaRPr lang="en-US" sz="1200" dirty="0"/>
          </a:p>
        </p:txBody>
      </p:sp>
      <p:sp>
        <p:nvSpPr>
          <p:cNvPr id="7" name="Text 5"/>
          <p:cNvSpPr/>
          <p:nvPr/>
        </p:nvSpPr>
        <p:spPr>
          <a:xfrm>
            <a:off x="457200" y="502920"/>
            <a:ext cx="10972800" cy="640080"/>
          </a:xfrm>
          <a:prstGeom prst="rect">
            <a:avLst/>
          </a:prstGeom>
          <a:noFill/>
          <a:ln/>
        </p:spPr>
        <p:txBody>
          <a:bodyPr wrap="square" lIns="0" tIns="0" rIns="0" bIns="0" rtlCol="0" anchor="ctr"/>
          <a:lstStyle/>
          <a:p>
            <a:pPr marL="0" indent="0" algn="l">
              <a:buNone/>
            </a:pPr>
            <a:r>
              <a:rPr lang="en-US" sz="3600" b="1" dirty="0">
                <a:solidFill>
                  <a:srgbClr val="0D2150"/>
                </a:solidFill>
                <a:latin typeface="Calibri" pitchFamily="34" charset="0"/>
                <a:ea typeface="Calibri" pitchFamily="34" charset="-122"/>
                <a:cs typeface="Calibri" pitchFamily="34" charset="-120"/>
              </a:rPr>
              <a:t>Scope, communications and remaining refinements</a:t>
            </a:r>
            <a:endParaRPr lang="en-US" sz="3600" dirty="0"/>
          </a:p>
        </p:txBody>
      </p:sp>
      <p:sp>
        <p:nvSpPr>
          <p:cNvPr id="8" name="Text 6"/>
          <p:cNvSpPr/>
          <p:nvPr/>
        </p:nvSpPr>
        <p:spPr>
          <a:xfrm>
            <a:off x="548640" y="1600200"/>
            <a:ext cx="3291840" cy="1143000"/>
          </a:xfrm>
          <a:prstGeom prst="rect">
            <a:avLst/>
          </a:prstGeom>
          <a:noFill/>
          <a:ln/>
        </p:spPr>
        <p:txBody>
          <a:bodyPr wrap="square" lIns="0" tIns="0" rIns="0" bIns="0" rtlCol="0" anchor="t"/>
          <a:lstStyle/>
          <a:p>
            <a:pPr marL="0" indent="0">
              <a:buNone/>
            </a:pPr>
            <a:r>
              <a:rPr lang="en-US" sz="2400" b="1" dirty="0">
                <a:solidFill>
                  <a:srgbClr val="003A8F"/>
                </a:solidFill>
                <a:latin typeface="Calibri" pitchFamily="34" charset="0"/>
                <a:ea typeface="Calibri" pitchFamily="34" charset="-122"/>
                <a:cs typeface="Calibri" pitchFamily="34" charset="-120"/>
              </a:rPr>
              <a:t>Scope &amp; external frameworks</a:t>
            </a:r>
            <a:endParaRPr lang="en-US" sz="2400" dirty="0"/>
          </a:p>
        </p:txBody>
      </p:sp>
      <p:sp>
        <p:nvSpPr>
          <p:cNvPr id="9" name="Text 7"/>
          <p:cNvSpPr/>
          <p:nvPr/>
        </p:nvSpPr>
        <p:spPr>
          <a:xfrm>
            <a:off x="3977640" y="1600200"/>
            <a:ext cx="7543800" cy="1143000"/>
          </a:xfrm>
          <a:prstGeom prst="rect">
            <a:avLst/>
          </a:prstGeom>
          <a:noFill/>
          <a:ln/>
        </p:spPr>
        <p:txBody>
          <a:bodyPr wrap="square" lIns="0" tIns="0" rIns="0" bIns="0" rtlCol="0" anchor="t"/>
          <a:lstStyle/>
          <a:p>
            <a:pPr marL="0" indent="0">
              <a:lnSpc>
                <a:spcPct val="112000"/>
              </a:lnSpc>
              <a:buNone/>
            </a:pPr>
            <a:r>
              <a:rPr lang="en-US" sz="2400" dirty="0">
                <a:solidFill>
                  <a:srgbClr val="1A1A1A"/>
                </a:solidFill>
                <a:latin typeface="Calibri" pitchFamily="34" charset="0"/>
                <a:ea typeface="Calibri" pitchFamily="34" charset="-122"/>
                <a:cs typeface="Calibri" pitchFamily="34" charset="-120"/>
              </a:rPr>
              <a:t>References to external obligations and global processes now link explicitly back to the Cartagena Convention and its Protocols.</a:t>
            </a:r>
            <a:endParaRPr lang="en-US" sz="2400" dirty="0"/>
          </a:p>
        </p:txBody>
      </p:sp>
      <p:sp>
        <p:nvSpPr>
          <p:cNvPr id="10" name="Text 8"/>
          <p:cNvSpPr/>
          <p:nvPr/>
        </p:nvSpPr>
        <p:spPr>
          <a:xfrm>
            <a:off x="548640" y="3108960"/>
            <a:ext cx="3291840" cy="1143000"/>
          </a:xfrm>
          <a:prstGeom prst="rect">
            <a:avLst/>
          </a:prstGeom>
          <a:noFill/>
          <a:ln/>
        </p:spPr>
        <p:txBody>
          <a:bodyPr wrap="square" lIns="0" tIns="0" rIns="0" bIns="0" rtlCol="0" anchor="t"/>
          <a:lstStyle/>
          <a:p>
            <a:pPr marL="0" indent="0">
              <a:buNone/>
            </a:pPr>
            <a:r>
              <a:rPr lang="en-US" sz="2400" b="1" dirty="0">
                <a:solidFill>
                  <a:srgbClr val="003A8F"/>
                </a:solidFill>
                <a:latin typeface="Calibri" pitchFamily="34" charset="0"/>
                <a:ea typeface="Calibri" pitchFamily="34" charset="-122"/>
                <a:cs typeface="Calibri" pitchFamily="34" charset="-120"/>
              </a:rPr>
              <a:t>Hazards, indicators &amp; communications</a:t>
            </a:r>
            <a:endParaRPr lang="en-US" sz="2400" dirty="0"/>
          </a:p>
        </p:txBody>
      </p:sp>
      <p:sp>
        <p:nvSpPr>
          <p:cNvPr id="11" name="Text 9"/>
          <p:cNvSpPr/>
          <p:nvPr/>
        </p:nvSpPr>
        <p:spPr>
          <a:xfrm>
            <a:off x="3977640" y="3108960"/>
            <a:ext cx="7543800" cy="1143000"/>
          </a:xfrm>
          <a:prstGeom prst="rect">
            <a:avLst/>
          </a:prstGeom>
          <a:noFill/>
          <a:ln/>
        </p:spPr>
        <p:txBody>
          <a:bodyPr wrap="square" lIns="0" tIns="0" rIns="0" bIns="0" rtlCol="0" anchor="t"/>
          <a:lstStyle/>
          <a:p>
            <a:pPr marL="0" indent="0">
              <a:lnSpc>
                <a:spcPct val="112000"/>
              </a:lnSpc>
              <a:buNone/>
            </a:pPr>
            <a:r>
              <a:rPr lang="en-US" sz="2400" dirty="0">
                <a:solidFill>
                  <a:srgbClr val="1A1A1A"/>
                </a:solidFill>
                <a:latin typeface="Calibri" pitchFamily="34" charset="0"/>
                <a:ea typeface="Calibri" pitchFamily="34" charset="-122"/>
                <a:cs typeface="Calibri" pitchFamily="34" charset="-120"/>
              </a:rPr>
              <a:t>Hazard framing corrected; communications now reflect tailoring to different audiences; national reporting template changes flagged as requiring a COP decision.</a:t>
            </a:r>
            <a:endParaRPr lang="en-US" sz="2400" dirty="0"/>
          </a:p>
        </p:txBody>
      </p:sp>
      <p:sp>
        <p:nvSpPr>
          <p:cNvPr id="12" name="Text 10"/>
          <p:cNvSpPr/>
          <p:nvPr/>
        </p:nvSpPr>
        <p:spPr>
          <a:xfrm>
            <a:off x="548640" y="4617720"/>
            <a:ext cx="3291840" cy="1143000"/>
          </a:xfrm>
          <a:prstGeom prst="rect">
            <a:avLst/>
          </a:prstGeom>
          <a:noFill/>
          <a:ln/>
        </p:spPr>
        <p:txBody>
          <a:bodyPr wrap="square" lIns="0" tIns="0" rIns="0" bIns="0" rtlCol="0" anchor="t"/>
          <a:lstStyle/>
          <a:p>
            <a:pPr marL="0" indent="0">
              <a:buNone/>
            </a:pPr>
            <a:r>
              <a:rPr lang="en-US" sz="2400" b="1" dirty="0">
                <a:solidFill>
                  <a:srgbClr val="003A8F"/>
                </a:solidFill>
                <a:latin typeface="Calibri" pitchFamily="34" charset="0"/>
                <a:ea typeface="Calibri" pitchFamily="34" charset="-122"/>
                <a:cs typeface="Calibri" pitchFamily="34" charset="-120"/>
              </a:rPr>
              <a:t>Confirmations &amp; questions</a:t>
            </a:r>
            <a:endParaRPr lang="en-US" sz="2400" dirty="0"/>
          </a:p>
        </p:txBody>
      </p:sp>
      <p:sp>
        <p:nvSpPr>
          <p:cNvPr id="13" name="Text 11"/>
          <p:cNvSpPr/>
          <p:nvPr/>
        </p:nvSpPr>
        <p:spPr>
          <a:xfrm>
            <a:off x="3977640" y="4617720"/>
            <a:ext cx="7543800" cy="1143000"/>
          </a:xfrm>
          <a:prstGeom prst="rect">
            <a:avLst/>
          </a:prstGeom>
          <a:noFill/>
          <a:ln/>
        </p:spPr>
        <p:txBody>
          <a:bodyPr wrap="square" lIns="0" tIns="0" rIns="0" bIns="0" rtlCol="0" anchor="t"/>
          <a:lstStyle/>
          <a:p>
            <a:pPr marL="0" indent="0">
              <a:lnSpc>
                <a:spcPct val="112000"/>
              </a:lnSpc>
              <a:buNone/>
            </a:pPr>
            <a:r>
              <a:rPr lang="en-US" sz="2400" dirty="0">
                <a:solidFill>
                  <a:srgbClr val="1A1A1A"/>
                </a:solidFill>
                <a:latin typeface="Calibri" pitchFamily="34" charset="0"/>
                <a:ea typeface="Calibri" pitchFamily="34" charset="-122"/>
                <a:cs typeface="Calibri" pitchFamily="34" charset="-120"/>
              </a:rPr>
              <a:t>A few comments confirmed existing national alignment or asked a clarifying question which was acknowledged directly, with no textual change required.</a:t>
            </a:r>
            <a:endParaRPr lang="en-US" sz="2400" dirty="0"/>
          </a:p>
        </p:txBody>
      </p:sp>
      <p:pic>
        <p:nvPicPr>
          <p:cNvPr id="15" name="Picture 14">
            <a:extLst>
              <a:ext uri="{FF2B5EF4-FFF2-40B4-BE49-F238E27FC236}">
                <a16:creationId xmlns:a16="http://schemas.microsoft.com/office/drawing/2014/main" id="{7F78F778-E782-B920-2903-F077F0C134D3}"/>
              </a:ext>
            </a:extLst>
          </p:cNvPr>
          <p:cNvPicPr>
            <a:picLocks noChangeAspect="1"/>
          </p:cNvPicPr>
          <p:nvPr/>
        </p:nvPicPr>
        <p:blipFill>
          <a:blip r:embed="rId3"/>
          <a:stretch>
            <a:fillRect/>
          </a:stretch>
        </p:blipFill>
        <p:spPr>
          <a:xfrm>
            <a:off x="10266218" y="24418"/>
            <a:ext cx="1701338" cy="957003"/>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D2150"/>
        </a:solidFill>
        <a:effectLst/>
      </p:bgPr>
    </p:bg>
    <p:spTree>
      <p:nvGrpSpPr>
        <p:cNvPr id="1" name=""/>
        <p:cNvGrpSpPr/>
        <p:nvPr/>
      </p:nvGrpSpPr>
      <p:grpSpPr>
        <a:xfrm>
          <a:off x="0" y="0"/>
          <a:ext cx="0" cy="0"/>
          <a:chOff x="0" y="0"/>
          <a:chExt cx="0" cy="0"/>
        </a:xfrm>
      </p:grpSpPr>
      <p:sp>
        <p:nvSpPr>
          <p:cNvPr id="4" name="Text 2"/>
          <p:cNvSpPr/>
          <p:nvPr/>
        </p:nvSpPr>
        <p:spPr>
          <a:xfrm>
            <a:off x="457200" y="6510528"/>
            <a:ext cx="7772400" cy="274320"/>
          </a:xfrm>
          <a:prstGeom prst="rect">
            <a:avLst/>
          </a:prstGeom>
          <a:noFill/>
          <a:ln/>
        </p:spPr>
        <p:txBody>
          <a:bodyPr wrap="square" lIns="0" tIns="0" rIns="0" bIns="0" rtlCol="0" anchor="ctr"/>
          <a:lstStyle/>
          <a:p>
            <a:pPr marL="0" indent="0" algn="l">
              <a:buNone/>
            </a:pPr>
            <a:r>
              <a:rPr lang="en-US" sz="1000" dirty="0">
                <a:solidFill>
                  <a:srgbClr val="AEB8CC"/>
                </a:solidFill>
                <a:latin typeface="Calibri" pitchFamily="34" charset="0"/>
                <a:ea typeface="Calibri" pitchFamily="34" charset="-122"/>
                <a:cs typeface="Calibri" pitchFamily="34" charset="-120"/>
              </a:rPr>
              <a:t>UNEP-CEP  |  Cartagena Convention Secretariat</a:t>
            </a:r>
            <a:endParaRPr lang="en-US" sz="1000" dirty="0"/>
          </a:p>
        </p:txBody>
      </p:sp>
      <p:sp>
        <p:nvSpPr>
          <p:cNvPr id="5" name="Text 3"/>
          <p:cNvSpPr/>
          <p:nvPr/>
        </p:nvSpPr>
        <p:spPr>
          <a:xfrm>
            <a:off x="11521440" y="6510528"/>
            <a:ext cx="365760" cy="274320"/>
          </a:xfrm>
          <a:prstGeom prst="rect">
            <a:avLst/>
          </a:prstGeom>
          <a:noFill/>
          <a:ln/>
        </p:spPr>
        <p:txBody>
          <a:bodyPr wrap="square" lIns="0" tIns="0" rIns="0" bIns="0" rtlCol="0" anchor="ctr"/>
          <a:lstStyle/>
          <a:p>
            <a:pPr marL="0" indent="0" algn="r">
              <a:buNone/>
            </a:pPr>
            <a:r>
              <a:rPr lang="en-US" sz="1000" dirty="0">
                <a:solidFill>
                  <a:srgbClr val="AEB8CC"/>
                </a:solidFill>
                <a:latin typeface="Calibri" pitchFamily="34" charset="0"/>
                <a:ea typeface="Calibri" pitchFamily="34" charset="-122"/>
                <a:cs typeface="Calibri" pitchFamily="34" charset="-120"/>
              </a:rPr>
              <a:t>8</a:t>
            </a:r>
            <a:endParaRPr lang="en-US" sz="1000" dirty="0"/>
          </a:p>
        </p:txBody>
      </p:sp>
      <p:sp>
        <p:nvSpPr>
          <p:cNvPr id="6" name="Text 4"/>
          <p:cNvSpPr/>
          <p:nvPr/>
        </p:nvSpPr>
        <p:spPr>
          <a:xfrm>
            <a:off x="731520" y="2468880"/>
            <a:ext cx="7315200" cy="365760"/>
          </a:xfrm>
          <a:prstGeom prst="rect">
            <a:avLst/>
          </a:prstGeom>
          <a:noFill/>
          <a:ln/>
        </p:spPr>
        <p:txBody>
          <a:bodyPr wrap="square" lIns="0" tIns="0" rIns="0" bIns="0" rtlCol="0" anchor="ctr"/>
          <a:lstStyle/>
          <a:p>
            <a:pPr marL="0" indent="0">
              <a:buNone/>
            </a:pPr>
            <a:r>
              <a:rPr lang="en-US" sz="1500" b="1" kern="0" spc="200" dirty="0">
                <a:solidFill>
                  <a:srgbClr val="E8A838"/>
                </a:solidFill>
                <a:latin typeface="Calibri" pitchFamily="34" charset="0"/>
                <a:ea typeface="Calibri" pitchFamily="34" charset="-122"/>
                <a:cs typeface="Calibri" pitchFamily="34" charset="-120"/>
              </a:rPr>
              <a:t>PART TWO</a:t>
            </a:r>
            <a:endParaRPr lang="en-US" sz="1500" dirty="0"/>
          </a:p>
        </p:txBody>
      </p:sp>
      <p:sp>
        <p:nvSpPr>
          <p:cNvPr id="7" name="Text 5"/>
          <p:cNvSpPr/>
          <p:nvPr/>
        </p:nvSpPr>
        <p:spPr>
          <a:xfrm>
            <a:off x="731520" y="2880360"/>
            <a:ext cx="10515600" cy="1645920"/>
          </a:xfrm>
          <a:prstGeom prst="rect">
            <a:avLst/>
          </a:prstGeom>
          <a:noFill/>
          <a:ln/>
        </p:spPr>
        <p:txBody>
          <a:bodyPr wrap="square" lIns="0" tIns="0" rIns="0" bIns="0" rtlCol="0" anchor="ctr"/>
          <a:lstStyle/>
          <a:p>
            <a:pPr marL="0" indent="0">
              <a:lnSpc>
                <a:spcPct val="115000"/>
              </a:lnSpc>
              <a:buNone/>
            </a:pPr>
            <a:r>
              <a:rPr lang="en-US" sz="3400" b="1" dirty="0">
                <a:solidFill>
                  <a:srgbClr val="FFFFFF"/>
                </a:solidFill>
                <a:latin typeface="Calibri" pitchFamily="34" charset="0"/>
                <a:ea typeface="Calibri" pitchFamily="34" charset="-122"/>
                <a:cs typeface="Calibri" pitchFamily="34" charset="-120"/>
              </a:rPr>
              <a:t>Substantive Comments for Discussion</a:t>
            </a:r>
            <a:endParaRPr lang="en-US" sz="3400" dirty="0"/>
          </a:p>
          <a:p>
            <a:pPr marL="0" indent="0">
              <a:lnSpc>
                <a:spcPct val="115000"/>
              </a:lnSpc>
              <a:buNone/>
            </a:pPr>
            <a:r>
              <a:rPr lang="en-US" sz="3400" b="1" dirty="0">
                <a:solidFill>
                  <a:srgbClr val="FFFFFF"/>
                </a:solidFill>
                <a:latin typeface="Calibri" pitchFamily="34" charset="0"/>
                <a:ea typeface="Calibri" pitchFamily="34" charset="-122"/>
                <a:cs typeface="Calibri" pitchFamily="34" charset="-120"/>
              </a:rPr>
              <a:t>at the Intersessional Meeting</a:t>
            </a:r>
            <a:endParaRPr lang="en-US" sz="3400" dirty="0"/>
          </a:p>
        </p:txBody>
      </p:sp>
      <p:sp>
        <p:nvSpPr>
          <p:cNvPr id="8" name="Text 6"/>
          <p:cNvSpPr/>
          <p:nvPr/>
        </p:nvSpPr>
        <p:spPr>
          <a:xfrm>
            <a:off x="731520" y="4663440"/>
            <a:ext cx="9875520" cy="914400"/>
          </a:xfrm>
          <a:prstGeom prst="rect">
            <a:avLst/>
          </a:prstGeom>
          <a:noFill/>
          <a:ln/>
        </p:spPr>
        <p:txBody>
          <a:bodyPr wrap="square" lIns="0" tIns="0" rIns="0" bIns="0" rtlCol="0" anchor="ctr"/>
          <a:lstStyle/>
          <a:p>
            <a:pPr marL="0" indent="0">
              <a:lnSpc>
                <a:spcPct val="120000"/>
              </a:lnSpc>
              <a:buNone/>
            </a:pPr>
            <a:r>
              <a:rPr lang="en-US" sz="1600" i="1" dirty="0">
                <a:solidFill>
                  <a:srgbClr val="C7D0E3"/>
                </a:solidFill>
                <a:latin typeface="Calibri" pitchFamily="34" charset="0"/>
                <a:ea typeface="Calibri" pitchFamily="34" charset="-122"/>
                <a:cs typeface="Calibri" pitchFamily="34" charset="-120"/>
              </a:rPr>
              <a:t>Eight items raise policy or programmatic questions that go beyond drafting. Rather than resolve these unilaterally, the Secretariat recommends they be discussed by Contracting Parties and views shared.</a:t>
            </a:r>
            <a:endParaRPr lang="en-US" sz="1600" dirty="0"/>
          </a:p>
        </p:txBody>
      </p:sp>
      <p:pic>
        <p:nvPicPr>
          <p:cNvPr id="10" name="Picture 9">
            <a:extLst>
              <a:ext uri="{FF2B5EF4-FFF2-40B4-BE49-F238E27FC236}">
                <a16:creationId xmlns:a16="http://schemas.microsoft.com/office/drawing/2014/main" id="{01F4D79B-4801-F5C2-9ACC-EE84F812CBBD}"/>
              </a:ext>
            </a:extLst>
          </p:cNvPr>
          <p:cNvPicPr>
            <a:picLocks noChangeAspect="1"/>
          </p:cNvPicPr>
          <p:nvPr/>
        </p:nvPicPr>
        <p:blipFill>
          <a:blip r:embed="rId3"/>
          <a:stretch>
            <a:fillRect/>
          </a:stretch>
        </p:blipFill>
        <p:spPr>
          <a:xfrm>
            <a:off x="8135745" y="-844209"/>
            <a:ext cx="4302111" cy="2419938"/>
          </a:xfrm>
          <a:prstGeom prst="rect">
            <a:avLst/>
          </a:prstGeom>
        </p:spPr>
      </p:pic>
      <p:pic>
        <p:nvPicPr>
          <p:cNvPr id="12" name="Picture 11">
            <a:extLst>
              <a:ext uri="{FF2B5EF4-FFF2-40B4-BE49-F238E27FC236}">
                <a16:creationId xmlns:a16="http://schemas.microsoft.com/office/drawing/2014/main" id="{2FB682D0-5096-0B44-5384-A2D90D92CFEF}"/>
              </a:ext>
            </a:extLst>
          </p:cNvPr>
          <p:cNvPicPr>
            <a:picLocks noChangeAspect="1"/>
          </p:cNvPicPr>
          <p:nvPr/>
        </p:nvPicPr>
        <p:blipFill>
          <a:blip r:embed="rId4"/>
          <a:stretch>
            <a:fillRect/>
          </a:stretch>
        </p:blipFill>
        <p:spPr>
          <a:xfrm>
            <a:off x="9722253" y="-11040"/>
            <a:ext cx="684370" cy="68437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4" name="Text 2"/>
          <p:cNvSpPr/>
          <p:nvPr/>
        </p:nvSpPr>
        <p:spPr>
          <a:xfrm>
            <a:off x="457200" y="6510528"/>
            <a:ext cx="7772400" cy="274320"/>
          </a:xfrm>
          <a:prstGeom prst="rect">
            <a:avLst/>
          </a:prstGeom>
          <a:noFill/>
          <a:ln/>
        </p:spPr>
        <p:txBody>
          <a:bodyPr wrap="square" lIns="0" tIns="0" rIns="0" bIns="0" rtlCol="0" anchor="ctr"/>
          <a:lstStyle/>
          <a:p>
            <a:pPr marL="0" indent="0" algn="l">
              <a:buNone/>
            </a:pPr>
            <a:r>
              <a:rPr lang="en-US" sz="1000" dirty="0">
                <a:solidFill>
                  <a:srgbClr val="3F4756"/>
                </a:solidFill>
                <a:latin typeface="Calibri" pitchFamily="34" charset="0"/>
                <a:ea typeface="Calibri" pitchFamily="34" charset="-122"/>
                <a:cs typeface="Calibri" pitchFamily="34" charset="-120"/>
              </a:rPr>
              <a:t>UNEP-CEP  |  Cartagena Convention Secretariat</a:t>
            </a:r>
            <a:endParaRPr lang="en-US" sz="1000" dirty="0"/>
          </a:p>
        </p:txBody>
      </p:sp>
      <p:sp>
        <p:nvSpPr>
          <p:cNvPr id="5" name="Text 3"/>
          <p:cNvSpPr/>
          <p:nvPr/>
        </p:nvSpPr>
        <p:spPr>
          <a:xfrm>
            <a:off x="11521440" y="6510528"/>
            <a:ext cx="365760" cy="274320"/>
          </a:xfrm>
          <a:prstGeom prst="rect">
            <a:avLst/>
          </a:prstGeom>
          <a:noFill/>
          <a:ln/>
        </p:spPr>
        <p:txBody>
          <a:bodyPr wrap="square" lIns="0" tIns="0" rIns="0" bIns="0" rtlCol="0" anchor="ctr"/>
          <a:lstStyle/>
          <a:p>
            <a:pPr marL="0" indent="0" algn="r">
              <a:buNone/>
            </a:pPr>
            <a:r>
              <a:rPr lang="en-US" sz="1000" dirty="0">
                <a:solidFill>
                  <a:srgbClr val="3F4756"/>
                </a:solidFill>
                <a:latin typeface="Calibri" pitchFamily="34" charset="0"/>
                <a:ea typeface="Calibri" pitchFamily="34" charset="-122"/>
                <a:cs typeface="Calibri" pitchFamily="34" charset="-120"/>
              </a:rPr>
              <a:t>9</a:t>
            </a:r>
            <a:endParaRPr lang="en-US" sz="1000" dirty="0"/>
          </a:p>
        </p:txBody>
      </p:sp>
      <p:sp>
        <p:nvSpPr>
          <p:cNvPr id="6" name="Text 4"/>
          <p:cNvSpPr/>
          <p:nvPr/>
        </p:nvSpPr>
        <p:spPr>
          <a:xfrm>
            <a:off x="457200" y="201168"/>
            <a:ext cx="9144000" cy="274320"/>
          </a:xfrm>
          <a:prstGeom prst="rect">
            <a:avLst/>
          </a:prstGeom>
          <a:noFill/>
          <a:ln/>
        </p:spPr>
        <p:txBody>
          <a:bodyPr wrap="square" lIns="0" tIns="0" rIns="0" bIns="0" rtlCol="0" anchor="ctr"/>
          <a:lstStyle/>
          <a:p>
            <a:pPr marL="0" indent="0" algn="l">
              <a:buNone/>
            </a:pPr>
            <a:r>
              <a:rPr lang="en-US" sz="1200" b="1" kern="0" spc="100" dirty="0">
                <a:solidFill>
                  <a:srgbClr val="008C8C"/>
                </a:solidFill>
                <a:latin typeface="Calibri" pitchFamily="34" charset="0"/>
                <a:ea typeface="Calibri" pitchFamily="34" charset="-122"/>
                <a:cs typeface="Calibri" pitchFamily="34" charset="-120"/>
              </a:rPr>
              <a:t>ITEM 1 — OBJECTIVE STRUCTURE</a:t>
            </a:r>
            <a:endParaRPr lang="en-US" sz="1200" dirty="0"/>
          </a:p>
        </p:txBody>
      </p:sp>
      <p:sp>
        <p:nvSpPr>
          <p:cNvPr id="7" name="Text 5"/>
          <p:cNvSpPr/>
          <p:nvPr/>
        </p:nvSpPr>
        <p:spPr>
          <a:xfrm>
            <a:off x="457200" y="502920"/>
            <a:ext cx="10972800" cy="640080"/>
          </a:xfrm>
          <a:prstGeom prst="rect">
            <a:avLst/>
          </a:prstGeom>
          <a:noFill/>
          <a:ln/>
        </p:spPr>
        <p:txBody>
          <a:bodyPr wrap="square" lIns="0" tIns="0" rIns="0" bIns="0" rtlCol="0" anchor="ctr"/>
          <a:lstStyle/>
          <a:p>
            <a:pPr marL="0" indent="0" algn="l">
              <a:buNone/>
            </a:pPr>
            <a:r>
              <a:rPr lang="en-US" sz="3600" b="1" dirty="0">
                <a:solidFill>
                  <a:srgbClr val="0D2150"/>
                </a:solidFill>
                <a:latin typeface="Calibri" pitchFamily="34" charset="0"/>
                <a:ea typeface="Calibri" pitchFamily="34" charset="-122"/>
                <a:cs typeface="Calibri" pitchFamily="34" charset="-120"/>
              </a:rPr>
              <a:t>Governance and Financing: one objective, or two?</a:t>
            </a:r>
            <a:endParaRPr lang="en-US" sz="3600" dirty="0"/>
          </a:p>
        </p:txBody>
      </p:sp>
      <p:sp>
        <p:nvSpPr>
          <p:cNvPr id="8" name="Text 6"/>
          <p:cNvSpPr/>
          <p:nvPr/>
        </p:nvSpPr>
        <p:spPr>
          <a:xfrm>
            <a:off x="548640" y="1392378"/>
            <a:ext cx="3657600" cy="320040"/>
          </a:xfrm>
          <a:prstGeom prst="rect">
            <a:avLst/>
          </a:prstGeom>
          <a:noFill/>
          <a:ln/>
        </p:spPr>
        <p:txBody>
          <a:bodyPr wrap="square" lIns="0" tIns="0" rIns="0" bIns="0" rtlCol="0" anchor="ctr"/>
          <a:lstStyle/>
          <a:p>
            <a:pPr marL="0" indent="0">
              <a:buNone/>
            </a:pPr>
            <a:r>
              <a:rPr lang="en-US" sz="2800" b="1" dirty="0">
                <a:solidFill>
                  <a:srgbClr val="3F4756"/>
                </a:solidFill>
                <a:latin typeface="Calibri" pitchFamily="34" charset="0"/>
                <a:ea typeface="Calibri" pitchFamily="34" charset="-122"/>
                <a:cs typeface="Calibri" pitchFamily="34" charset="-120"/>
              </a:rPr>
              <a:t>Comment received</a:t>
            </a:r>
            <a:endParaRPr lang="en-US" sz="2800" dirty="0"/>
          </a:p>
        </p:txBody>
      </p:sp>
      <p:sp>
        <p:nvSpPr>
          <p:cNvPr id="9" name="Shape 7"/>
          <p:cNvSpPr/>
          <p:nvPr/>
        </p:nvSpPr>
        <p:spPr>
          <a:xfrm>
            <a:off x="548640" y="1828800"/>
            <a:ext cx="10972800" cy="1371600"/>
          </a:xfrm>
          <a:prstGeom prst="roundRect">
            <a:avLst>
              <a:gd name="adj" fmla="val 5333"/>
            </a:avLst>
          </a:prstGeom>
          <a:solidFill>
            <a:srgbClr val="F4F6F9"/>
          </a:solidFill>
          <a:ln w="9525">
            <a:solidFill>
              <a:srgbClr val="D5DCE8"/>
            </a:solidFill>
            <a:prstDash val="solid"/>
          </a:ln>
        </p:spPr>
        <p:txBody>
          <a:bodyPr/>
          <a:lstStyle/>
          <a:p>
            <a:endParaRPr lang="en-JM"/>
          </a:p>
        </p:txBody>
      </p:sp>
      <p:sp>
        <p:nvSpPr>
          <p:cNvPr id="10" name="Text 8"/>
          <p:cNvSpPr/>
          <p:nvPr/>
        </p:nvSpPr>
        <p:spPr>
          <a:xfrm>
            <a:off x="822960" y="1965960"/>
            <a:ext cx="10424160" cy="1097280"/>
          </a:xfrm>
          <a:prstGeom prst="rect">
            <a:avLst/>
          </a:prstGeom>
          <a:noFill/>
          <a:ln/>
        </p:spPr>
        <p:txBody>
          <a:bodyPr wrap="square" lIns="0" tIns="0" rIns="0" bIns="0" rtlCol="0" anchor="ctr"/>
          <a:lstStyle/>
          <a:p>
            <a:pPr marL="0" indent="0">
              <a:lnSpc>
                <a:spcPct val="115000"/>
              </a:lnSpc>
              <a:buNone/>
            </a:pPr>
            <a:r>
              <a:rPr lang="en-US" sz="2400" i="1" dirty="0">
                <a:solidFill>
                  <a:srgbClr val="1A1A1A"/>
                </a:solidFill>
                <a:latin typeface="Calibri" pitchFamily="34" charset="0"/>
                <a:ea typeface="Calibri" pitchFamily="34" charset="-122"/>
                <a:cs typeface="Calibri" pitchFamily="34" charset="-120"/>
              </a:rPr>
              <a:t>“Governance and financing are two different and equally important objectives … in governance, how national frameworks are strengthened; in financing, how alliances and country readiness for investment are built.”</a:t>
            </a:r>
            <a:endParaRPr lang="en-US" sz="2400" dirty="0"/>
          </a:p>
        </p:txBody>
      </p:sp>
      <p:sp>
        <p:nvSpPr>
          <p:cNvPr id="11" name="Text 9"/>
          <p:cNvSpPr/>
          <p:nvPr/>
        </p:nvSpPr>
        <p:spPr>
          <a:xfrm>
            <a:off x="548640" y="3362496"/>
            <a:ext cx="3657600" cy="320040"/>
          </a:xfrm>
          <a:prstGeom prst="rect">
            <a:avLst/>
          </a:prstGeom>
          <a:noFill/>
          <a:ln/>
        </p:spPr>
        <p:txBody>
          <a:bodyPr wrap="square" lIns="0" tIns="0" rIns="0" bIns="0" rtlCol="0" anchor="ctr"/>
          <a:lstStyle/>
          <a:p>
            <a:pPr marL="0" indent="0">
              <a:buNone/>
            </a:pPr>
            <a:r>
              <a:rPr lang="en-US" sz="2800" b="1" dirty="0">
                <a:solidFill>
                  <a:srgbClr val="008C8C"/>
                </a:solidFill>
                <a:latin typeface="Calibri" pitchFamily="34" charset="0"/>
                <a:ea typeface="Calibri" pitchFamily="34" charset="-122"/>
                <a:cs typeface="Calibri" pitchFamily="34" charset="-120"/>
              </a:rPr>
              <a:t>Secretariat reflection</a:t>
            </a:r>
            <a:endParaRPr lang="en-US" sz="2800" dirty="0"/>
          </a:p>
        </p:txBody>
      </p:sp>
      <p:sp>
        <p:nvSpPr>
          <p:cNvPr id="12" name="Text 10"/>
          <p:cNvSpPr/>
          <p:nvPr/>
        </p:nvSpPr>
        <p:spPr>
          <a:xfrm>
            <a:off x="548640" y="3749040"/>
            <a:ext cx="10972800" cy="1280160"/>
          </a:xfrm>
          <a:prstGeom prst="rect">
            <a:avLst/>
          </a:prstGeom>
          <a:noFill/>
          <a:ln/>
        </p:spPr>
        <p:txBody>
          <a:bodyPr wrap="square" lIns="0" tIns="0" rIns="0" bIns="0" rtlCol="0" anchor="ctr"/>
          <a:lstStyle/>
          <a:p>
            <a:pPr marL="0" indent="0">
              <a:lnSpc>
                <a:spcPct val="115000"/>
              </a:lnSpc>
              <a:buNone/>
            </a:pPr>
            <a:r>
              <a:rPr lang="en-US" sz="2000" dirty="0">
                <a:solidFill>
                  <a:srgbClr val="1A1A1A"/>
                </a:solidFill>
                <a:latin typeface="Calibri" pitchFamily="34" charset="0"/>
                <a:ea typeface="Calibri" pitchFamily="34" charset="-122"/>
                <a:cs typeface="Calibri" pitchFamily="34" charset="-120"/>
              </a:rPr>
              <a:t>Strategic Objective 4 has moved through several formulations from Sustainable Blue Economies, to Governance, to today’s combined framing. Governance and financing are substantively distinct workstreams with different actors and success measures. This is a discussion for Contracting Parties, not a drafting fix to agree on how best these issues could be reflected given their importance.</a:t>
            </a:r>
            <a:endParaRPr lang="en-US" sz="2000" dirty="0"/>
          </a:p>
        </p:txBody>
      </p:sp>
      <p:sp>
        <p:nvSpPr>
          <p:cNvPr id="13" name="Shape 11"/>
          <p:cNvSpPr/>
          <p:nvPr/>
        </p:nvSpPr>
        <p:spPr>
          <a:xfrm>
            <a:off x="548640" y="5166360"/>
            <a:ext cx="10972800" cy="594360"/>
          </a:xfrm>
          <a:prstGeom prst="roundRect">
            <a:avLst>
              <a:gd name="adj" fmla="val 12308"/>
            </a:avLst>
          </a:prstGeom>
          <a:solidFill>
            <a:srgbClr val="E8A838"/>
          </a:solidFill>
          <a:ln/>
        </p:spPr>
        <p:txBody>
          <a:bodyPr/>
          <a:lstStyle/>
          <a:p>
            <a:endParaRPr lang="en-JM"/>
          </a:p>
        </p:txBody>
      </p:sp>
      <p:sp>
        <p:nvSpPr>
          <p:cNvPr id="14" name="Text 12"/>
          <p:cNvSpPr/>
          <p:nvPr/>
        </p:nvSpPr>
        <p:spPr>
          <a:xfrm>
            <a:off x="548640" y="5166360"/>
            <a:ext cx="10972800" cy="594360"/>
          </a:xfrm>
          <a:prstGeom prst="rect">
            <a:avLst/>
          </a:prstGeom>
          <a:noFill/>
          <a:ln/>
        </p:spPr>
        <p:txBody>
          <a:bodyPr wrap="square" lIns="0" tIns="0" rIns="0" bIns="0" rtlCol="0" anchor="ctr"/>
          <a:lstStyle/>
          <a:p>
            <a:pPr marL="0" indent="0" algn="ctr">
              <a:buNone/>
            </a:pPr>
            <a:r>
              <a:rPr lang="en-US" sz="1500" b="1" dirty="0">
                <a:solidFill>
                  <a:srgbClr val="0D2150"/>
                </a:solidFill>
                <a:latin typeface="Calibri" pitchFamily="34" charset="0"/>
                <a:ea typeface="Calibri" pitchFamily="34" charset="-122"/>
                <a:cs typeface="Calibri" pitchFamily="34" charset="-120"/>
              </a:rPr>
              <a:t>Recommended for discussion at the Intersessional meeting</a:t>
            </a:r>
            <a:endParaRPr lang="en-US" sz="1500" dirty="0"/>
          </a:p>
        </p:txBody>
      </p:sp>
      <p:pic>
        <p:nvPicPr>
          <p:cNvPr id="16" name="Picture 15">
            <a:extLst>
              <a:ext uri="{FF2B5EF4-FFF2-40B4-BE49-F238E27FC236}">
                <a16:creationId xmlns:a16="http://schemas.microsoft.com/office/drawing/2014/main" id="{7A8D5728-11A9-3253-DA03-8460D1D455DB}"/>
              </a:ext>
            </a:extLst>
          </p:cNvPr>
          <p:cNvPicPr>
            <a:picLocks noChangeAspect="1"/>
          </p:cNvPicPr>
          <p:nvPr/>
        </p:nvPicPr>
        <p:blipFill>
          <a:blip r:embed="rId3"/>
          <a:stretch>
            <a:fillRect/>
          </a:stretch>
        </p:blipFill>
        <p:spPr>
          <a:xfrm>
            <a:off x="10266218" y="24418"/>
            <a:ext cx="1701338" cy="957003"/>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8b77875e-5908-45a0-9cb4-dec9ae074618}" enabled="1" method="Privileged" siteId="{0f9e35db-544f-4f60-bdcc-5ea416e6dc70}" contentBits="0" removed="0"/>
</clbl:labelList>
</file>

<file path=docProps/app.xml><?xml version="1.0" encoding="utf-8"?>
<Properties xmlns="http://schemas.openxmlformats.org/officeDocument/2006/extended-properties" xmlns:vt="http://schemas.openxmlformats.org/officeDocument/2006/docPropsVTypes">
  <TotalTime>74</TotalTime>
  <Words>1635</Words>
  <Application>Microsoft Office PowerPoint</Application>
  <PresentationFormat>Widescreen</PresentationFormat>
  <Paragraphs>210</Paragraphs>
  <Slides>18</Slides>
  <Notes>18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Aptos</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Regional Strategy 2026-2030 - Comment Summary</dc:title>
  <dc:subject>PptxGenJS Presentation</dc:subject>
  <dc:creator>Cartagena Convention Secretariat</dc:creator>
  <cp:lastModifiedBy>Christopher Corbin</cp:lastModifiedBy>
  <cp:revision>8</cp:revision>
  <dcterms:created xsi:type="dcterms:W3CDTF">2026-07-16T00:51:16Z</dcterms:created>
  <dcterms:modified xsi:type="dcterms:W3CDTF">2026-08-17T17:42:26Z</dcterms:modified>
</cp:coreProperties>
</file>